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766000" cy="4284345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86"/>
    <p:restoredTop sz="98223"/>
  </p:normalViewPr>
  <p:slideViewPr>
    <p:cSldViewPr snapToGrid="0">
      <p:cViewPr>
        <p:scale>
          <a:sx n="45" d="100"/>
          <a:sy n="45" d="100"/>
        </p:scale>
        <p:origin x="144" y="144"/>
      </p:cViewPr>
      <p:guideLst/>
    </p:cSldViewPr>
  </p:slideViewPr>
  <p:notesTextViewPr>
    <p:cViewPr>
      <p:scale>
        <a:sx n="155" d="100"/>
        <a:sy n="15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87">
            <a:extLst>
              <a:ext uri="{FF2B5EF4-FFF2-40B4-BE49-F238E27FC236}">
                <a16:creationId xmlns:a16="http://schemas.microsoft.com/office/drawing/2014/main" id="{0589694D-B1D8-4D39-96D6-AC41D4A757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2766000" cy="5095875"/>
          </a:xfrm>
          <a:prstGeom prst="rect">
            <a:avLst/>
          </a:prstGeom>
          <a:solidFill>
            <a:srgbClr val="5B21B6"/>
          </a:solidFill>
          <a:ln w="19050">
            <a:solidFill>
              <a:srgbClr val="5B21B6"/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EB10650-55D7-4966-B676-8C39AD7FA5EC}"/>
              </a:ext>
            </a:extLst>
          </p:cNvPr>
          <p:cNvSpPr>
            <a:spLocks noGrp="1"/>
          </p:cNvSpPr>
          <p:nvPr/>
        </p:nvSpPr>
        <p:spPr>
          <a:xfrm>
            <a:off x="26574750" y="0"/>
            <a:ext cx="6191250" cy="4810125"/>
          </a:xfrm>
          <a:prstGeom prst="rect">
            <a:avLst/>
          </a:prstGeom>
          <a:solidFill>
            <a:srgbClr val="6D28D9"/>
          </a:solidFill>
          <a:ln w="19050">
            <a:solidFill>
              <a:srgbClr val="6D28D9"/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E40EE57-FB0C-42FA-88B3-DE68C0EFD670}"/>
              </a:ext>
            </a:extLst>
          </p:cNvPr>
          <p:cNvSpPr>
            <a:spLocks noGrp="1"/>
          </p:cNvSpPr>
          <p:nvPr/>
        </p:nvSpPr>
        <p:spPr>
          <a:xfrm>
            <a:off x="0" y="4767540"/>
            <a:ext cx="32766000" cy="228600"/>
          </a:xfrm>
          <a:prstGeom prst="rect">
            <a:avLst/>
          </a:prstGeom>
          <a:solidFill>
            <a:srgbClr val="FFD43B"/>
          </a:solidFill>
          <a:ln w="19050">
            <a:solidFill>
              <a:srgbClr val="FFD43B"/>
            </a:solidFill>
            <a:prstDash val="solid"/>
          </a:ln>
        </p:spPr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81125" y="441662"/>
            <a:ext cx="7524750" cy="142172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90F53F1-79D0-4878-8A56-CBA9CA1C909F}"/>
              </a:ext>
            </a:extLst>
          </p:cNvPr>
          <p:cNvSpPr>
            <a:spLocks noGrp="1"/>
          </p:cNvSpPr>
          <p:nvPr/>
        </p:nvSpPr>
        <p:spPr>
          <a:xfrm>
            <a:off x="9269382" y="934387"/>
            <a:ext cx="13465236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1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0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CROPI: Data-Efficient RLVR via Off-Policy Influence Guidance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7D1731E-FD47-4F4E-B02F-475C42F4C30E}"/>
              </a:ext>
            </a:extLst>
          </p:cNvPr>
          <p:cNvSpPr>
            <a:spLocks noGrp="1"/>
          </p:cNvSpPr>
          <p:nvPr/>
        </p:nvSpPr>
        <p:spPr>
          <a:xfrm>
            <a:off x="1568223" y="2149139"/>
            <a:ext cx="20896078" cy="1066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6600" b="1">
                <a:solidFill>
                  <a:srgbClr val="FFD43B"/>
                </a:solidFill>
                <a:latin typeface="Aptos Display"/>
                <a:ea typeface="Aptos Display"/>
                <a:cs typeface="Aptos Display"/>
              </a:defRPr>
            </a:pPr>
            <a:r>
              <a:rPr sz="8000" b="1" dirty="0">
                <a:solidFill>
                  <a:srgbClr val="FFD43B"/>
                </a:solidFill>
                <a:latin typeface="Gill Sans MT" panose="020B0502020104020203" pitchFamily="34" charset="0"/>
                <a:ea typeface="Aptos Display"/>
                <a:cs typeface="Aptos Display"/>
              </a:rPr>
              <a:t>Which Data Actually Matters for RLVR?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7010C43-B4FB-4A48-A77E-23BAA0EC93EF}"/>
              </a:ext>
            </a:extLst>
          </p:cNvPr>
          <p:cNvSpPr>
            <a:spLocks noGrp="1"/>
          </p:cNvSpPr>
          <p:nvPr/>
        </p:nvSpPr>
        <p:spPr>
          <a:xfrm>
            <a:off x="1457325" y="3480340"/>
            <a:ext cx="24070901" cy="142795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400" b="0">
                <a:solidFill>
                  <a:srgbClr val="EFE7FF"/>
                </a:solidFill>
                <a:latin typeface="Aptos"/>
                <a:ea typeface="Aptos"/>
                <a:cs typeface="Aptos"/>
              </a:defRPr>
            </a:pPr>
            <a:r>
              <a:rPr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Erle Zhu</a:t>
            </a:r>
            <a:r>
              <a:rPr lang="zh-CN" altLang="en-US"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*</a:t>
            </a:r>
            <a:r>
              <a:rPr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, </a:t>
            </a:r>
            <a:r>
              <a:rPr lang="en-US" altLang="zh-CN" sz="3200" b="1" dirty="0" err="1">
                <a:solidFill>
                  <a:srgbClr val="EFE7FF"/>
                </a:solidFill>
                <a:latin typeface="Aptos"/>
                <a:ea typeface="Aptos"/>
                <a:cs typeface="Aptos"/>
              </a:rPr>
              <a:t>Dazhi</a:t>
            </a:r>
            <a:r>
              <a:rPr lang="zh-CN" altLang="en-US"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Jiang</a:t>
            </a:r>
            <a:r>
              <a:rPr lang="zh-CN" altLang="en-US"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*</a:t>
            </a:r>
            <a:r>
              <a:rPr lang="en-US" altLang="zh-CN"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,</a:t>
            </a:r>
            <a:r>
              <a:rPr lang="zh-CN" altLang="en-US"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 </a:t>
            </a:r>
            <a:r>
              <a:rPr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Yuan Wang, </a:t>
            </a:r>
            <a:r>
              <a:rPr sz="3200" b="1" dirty="0" err="1">
                <a:solidFill>
                  <a:srgbClr val="EFE7FF"/>
                </a:solidFill>
                <a:latin typeface="Aptos"/>
                <a:ea typeface="Aptos"/>
                <a:cs typeface="Aptos"/>
              </a:rPr>
              <a:t>Xujun</a:t>
            </a:r>
            <a:r>
              <a:rPr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 Li, Jiale Cheng, </a:t>
            </a:r>
            <a:r>
              <a:rPr sz="3200" b="1" dirty="0" err="1">
                <a:solidFill>
                  <a:srgbClr val="EFE7FF"/>
                </a:solidFill>
                <a:latin typeface="Aptos"/>
                <a:ea typeface="Aptos"/>
                <a:cs typeface="Aptos"/>
              </a:rPr>
              <a:t>Yuxian</a:t>
            </a:r>
            <a:r>
              <a:rPr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 Gu, Yilin Niu, Aohan Zeng, Jie Tang, </a:t>
            </a:r>
            <a:r>
              <a:rPr sz="3200" b="1" dirty="0" err="1">
                <a:solidFill>
                  <a:srgbClr val="EFE7FF"/>
                </a:solidFill>
                <a:latin typeface="Aptos"/>
                <a:ea typeface="Aptos"/>
                <a:cs typeface="Aptos"/>
              </a:rPr>
              <a:t>Minlie</a:t>
            </a:r>
            <a:r>
              <a:rPr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 Huang, </a:t>
            </a:r>
            <a:r>
              <a:rPr sz="3200" b="1" dirty="0" err="1">
                <a:solidFill>
                  <a:srgbClr val="EFE7FF"/>
                </a:solidFill>
                <a:latin typeface="Aptos"/>
                <a:ea typeface="Aptos"/>
                <a:cs typeface="Aptos"/>
              </a:rPr>
              <a:t>Hongning</a:t>
            </a:r>
            <a:r>
              <a:rPr sz="3200" b="1" dirty="0">
                <a:solidFill>
                  <a:srgbClr val="EFE7FF"/>
                </a:solidFill>
                <a:latin typeface="Aptos"/>
                <a:ea typeface="Aptos"/>
                <a:cs typeface="Aptos"/>
              </a:rPr>
              <a:t> Wang</a:t>
            </a:r>
            <a:endParaRPr lang="en-US" sz="3200" b="1" dirty="0">
              <a:solidFill>
                <a:srgbClr val="EFE7FF"/>
              </a:solidFill>
              <a:latin typeface="Aptos"/>
              <a:ea typeface="Aptos"/>
              <a:cs typeface="Aptos"/>
            </a:endParaRPr>
          </a:p>
          <a:p>
            <a:pPr algn="l">
              <a:defRPr sz="2400" b="0">
                <a:solidFill>
                  <a:srgbClr val="EFE7FF"/>
                </a:solidFill>
                <a:latin typeface="Aptos"/>
                <a:ea typeface="Aptos"/>
                <a:cs typeface="Aptos"/>
              </a:defRPr>
            </a:pPr>
            <a:r>
              <a:rPr lang="en-US" altLang="zh-CN" sz="3200" b="1" dirty="0" err="1">
                <a:solidFill>
                  <a:srgbClr val="EFE7FF"/>
                </a:solidFill>
                <a:latin typeface="Gill Sans MT" panose="020B0502020104020203" pitchFamily="34" charset="0"/>
                <a:ea typeface="Aptos"/>
                <a:cs typeface="Aptos"/>
              </a:rPr>
              <a:t>erlerzhu@gmail.com</a:t>
            </a:r>
            <a:endParaRPr sz="3200" b="1" dirty="0">
              <a:solidFill>
                <a:srgbClr val="EFE7FF"/>
              </a:solidFill>
              <a:latin typeface="Gill Sans MT" panose="020B0502020104020203" pitchFamily="34" charset="0"/>
              <a:ea typeface="Aptos"/>
              <a:cs typeface="Apto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873280" y="389666"/>
            <a:ext cx="1507711" cy="12721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B415FD7-8E0F-4C89-B86E-C7066E17C5E0}"/>
              </a:ext>
            </a:extLst>
          </p:cNvPr>
          <p:cNvSpPr>
            <a:spLocks noGrp="1"/>
          </p:cNvSpPr>
          <p:nvPr/>
        </p:nvSpPr>
        <p:spPr>
          <a:xfrm>
            <a:off x="28174950" y="1776098"/>
            <a:ext cx="1333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337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375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Z.ai</a:t>
            </a:r>
            <a:endParaRPr sz="3375" b="1" dirty="0">
              <a:solidFill>
                <a:srgbClr val="FFFFFF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0355707" y="216967"/>
            <a:ext cx="1539348" cy="153934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388A21A3-C0C1-4D57-8FC6-970AE0D1E6E2}"/>
              </a:ext>
            </a:extLst>
          </p:cNvPr>
          <p:cNvSpPr>
            <a:spLocks noGrp="1"/>
          </p:cNvSpPr>
          <p:nvPr/>
        </p:nvSpPr>
        <p:spPr>
          <a:xfrm>
            <a:off x="27786330" y="4089215"/>
            <a:ext cx="2339340" cy="303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725" b="0">
                <a:solidFill>
                  <a:srgbClr val="EDE9FE"/>
                </a:solidFill>
                <a:latin typeface="Aptos"/>
                <a:ea typeface="Aptos"/>
                <a:cs typeface="Aptos"/>
              </a:defRPr>
            </a:pPr>
            <a:r>
              <a:rPr lang="en-US" altLang="zh-CN" sz="2400" b="1" dirty="0">
                <a:solidFill>
                  <a:srgbClr val="EDE9FE"/>
                </a:solidFill>
                <a:latin typeface="Aptos"/>
                <a:ea typeface="Aptos"/>
                <a:cs typeface="Aptos"/>
              </a:rPr>
              <a:t>Project</a:t>
            </a:r>
            <a:r>
              <a:rPr lang="zh-CN" altLang="en-US" sz="2400" b="1" dirty="0">
                <a:solidFill>
                  <a:srgbClr val="EDE9FE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400" b="1" dirty="0">
                <a:solidFill>
                  <a:srgbClr val="EDE9FE"/>
                </a:solidFill>
                <a:latin typeface="Aptos"/>
                <a:ea typeface="Aptos"/>
                <a:cs typeface="Aptos"/>
              </a:rPr>
              <a:t>link</a:t>
            </a:r>
            <a:endParaRPr sz="2400" b="1" dirty="0">
              <a:solidFill>
                <a:srgbClr val="EDE9F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F075C92C-4CF0-4DC9-BF5A-0E2B5E9A6FDE}"/>
              </a:ext>
            </a:extLst>
          </p:cNvPr>
          <p:cNvSpPr>
            <a:spLocks noGrp="1"/>
          </p:cNvSpPr>
          <p:nvPr/>
        </p:nvSpPr>
        <p:spPr>
          <a:xfrm>
            <a:off x="1285875" y="5286375"/>
            <a:ext cx="14716125" cy="8454954"/>
          </a:xfrm>
          <a:prstGeom prst="roundRect">
            <a:avLst>
              <a:gd name="adj" fmla="val 1006"/>
            </a:avLst>
          </a:prstGeom>
          <a:solidFill>
            <a:srgbClr val="FFFFFF"/>
          </a:solidFill>
          <a:ln w="19050">
            <a:solidFill>
              <a:srgbClr val="D8C9FF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01B91A-5A4D-4A36-AD63-AC27E835E70C}"/>
              </a:ext>
            </a:extLst>
          </p:cNvPr>
          <p:cNvSpPr>
            <a:spLocks noGrp="1"/>
          </p:cNvSpPr>
          <p:nvPr/>
        </p:nvSpPr>
        <p:spPr>
          <a:xfrm>
            <a:off x="1285875" y="5286375"/>
            <a:ext cx="114300" cy="8397804"/>
          </a:xfrm>
          <a:prstGeom prst="rect">
            <a:avLst/>
          </a:prstGeom>
          <a:solidFill>
            <a:srgbClr val="14A79D"/>
          </a:solidFill>
          <a:ln w="19050">
            <a:solidFill>
              <a:srgbClr val="14A79D"/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4EF64EE-BBE0-4980-AA8A-FED99DCDE93C}"/>
              </a:ext>
            </a:extLst>
          </p:cNvPr>
          <p:cNvSpPr>
            <a:spLocks noGrp="1"/>
          </p:cNvSpPr>
          <p:nvPr/>
        </p:nvSpPr>
        <p:spPr>
          <a:xfrm>
            <a:off x="1685925" y="5470682"/>
            <a:ext cx="13916025" cy="495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450" b="1">
                <a:solidFill>
                  <a:srgbClr val="14A79D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altLang="zh-CN" sz="4800" b="1" dirty="0">
                <a:solidFill>
                  <a:srgbClr val="14A79D"/>
                </a:solidFill>
                <a:latin typeface="Aptos Display"/>
                <a:ea typeface="Aptos Display"/>
                <a:cs typeface="Aptos Display"/>
              </a:rPr>
              <a:t>BACKGROUD</a:t>
            </a:r>
            <a:endParaRPr sz="4800" b="1" dirty="0">
              <a:solidFill>
                <a:srgbClr val="14A79D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04D928E-2C3C-42A0-BF6C-A2BE12623802}"/>
              </a:ext>
            </a:extLst>
          </p:cNvPr>
          <p:cNvSpPr>
            <a:spLocks noGrp="1"/>
          </p:cNvSpPr>
          <p:nvPr/>
        </p:nvSpPr>
        <p:spPr>
          <a:xfrm>
            <a:off x="1685925" y="6276975"/>
            <a:ext cx="13916025" cy="19050"/>
          </a:xfrm>
          <a:prstGeom prst="rect">
            <a:avLst/>
          </a:prstGeom>
          <a:solidFill>
            <a:srgbClr val="D8C9FF"/>
          </a:solidFill>
          <a:ln w="19050">
            <a:solidFill>
              <a:srgbClr val="D8C9FF"/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C7D8B62-93C6-4139-AAB8-2E997D8FE530}"/>
              </a:ext>
            </a:extLst>
          </p:cNvPr>
          <p:cNvSpPr>
            <a:spLocks noGrp="1"/>
          </p:cNvSpPr>
          <p:nvPr/>
        </p:nvSpPr>
        <p:spPr>
          <a:xfrm>
            <a:off x="2047875" y="6489857"/>
            <a:ext cx="13611225" cy="919537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150" b="1">
                <a:solidFill>
                  <a:srgbClr val="1F1733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RLVR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becomes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important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approach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to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optimize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the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reasoning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&amp;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agentic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capabilities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for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LLM.</a:t>
            </a:r>
            <a:r>
              <a:rPr lang="zh-CN" altLang="en-US" sz="315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 </a:t>
            </a:r>
            <a:endParaRPr sz="3150" b="1" dirty="0">
              <a:solidFill>
                <a:srgbClr val="1F1733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8D37113-84A0-4690-BBBD-12137C1527A9}"/>
              </a:ext>
            </a:extLst>
          </p:cNvPr>
          <p:cNvSpPr>
            <a:spLocks noGrp="1"/>
          </p:cNvSpPr>
          <p:nvPr/>
        </p:nvSpPr>
        <p:spPr>
          <a:xfrm>
            <a:off x="1876425" y="7664768"/>
            <a:ext cx="114300" cy="114300"/>
          </a:xfrm>
          <a:prstGeom prst="ellipse">
            <a:avLst/>
          </a:prstGeom>
          <a:solidFill>
            <a:srgbClr val="14A79D"/>
          </a:solidFill>
          <a:ln w="19050">
            <a:solidFill>
              <a:srgbClr val="14A79D"/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59AF86F-9194-4AB5-B93C-B07EB2A8B62B}"/>
              </a:ext>
            </a:extLst>
          </p:cNvPr>
          <p:cNvSpPr>
            <a:spLocks noGrp="1"/>
          </p:cNvSpPr>
          <p:nvPr/>
        </p:nvSpPr>
        <p:spPr>
          <a:xfrm>
            <a:off x="2143125" y="7524750"/>
            <a:ext cx="13268325" cy="55054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RL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=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Infra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+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Data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+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Algorithm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(Our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focus: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DATA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)</a:t>
            </a:r>
            <a:endParaRPr sz="3000" b="1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4FE858C5-8C8F-493E-B8CD-2AF454200AE2}"/>
              </a:ext>
            </a:extLst>
          </p:cNvPr>
          <p:cNvSpPr>
            <a:spLocks noGrp="1"/>
          </p:cNvSpPr>
          <p:nvPr/>
        </p:nvSpPr>
        <p:spPr>
          <a:xfrm>
            <a:off x="1876425" y="8158163"/>
            <a:ext cx="114300" cy="114300"/>
          </a:xfrm>
          <a:prstGeom prst="ellipse">
            <a:avLst/>
          </a:prstGeom>
          <a:solidFill>
            <a:srgbClr val="14A79D"/>
          </a:solidFill>
          <a:ln w="19050">
            <a:solidFill>
              <a:srgbClr val="14A79D"/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5080DD3-D3D4-4C3A-8D5B-AFBD6A58D7BE}"/>
              </a:ext>
            </a:extLst>
          </p:cNvPr>
          <p:cNvSpPr>
            <a:spLocks noGrp="1"/>
          </p:cNvSpPr>
          <p:nvPr/>
        </p:nvSpPr>
        <p:spPr>
          <a:xfrm>
            <a:off x="2143125" y="8018145"/>
            <a:ext cx="13268325" cy="55054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-US" altLang="zh-CN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RQ:</a:t>
            </a:r>
            <a:r>
              <a:rPr lang="zh-CN" altLang="en-US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Which</a:t>
            </a:r>
            <a:r>
              <a:rPr lang="zh-CN" altLang="en-US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data</a:t>
            </a:r>
            <a:r>
              <a:rPr lang="zh-CN" altLang="en-US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actually</a:t>
            </a:r>
            <a:r>
              <a:rPr lang="zh-CN" altLang="en-US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matters</a:t>
            </a:r>
            <a:r>
              <a:rPr lang="zh-CN" altLang="en-US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for</a:t>
            </a:r>
            <a:r>
              <a:rPr lang="zh-CN" altLang="en-US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RLVR</a:t>
            </a:r>
            <a:endParaRPr sz="3200" b="1" dirty="0">
              <a:solidFill>
                <a:srgbClr val="FF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1FB7E84C-F3AF-4418-B80D-30E635702EDE}"/>
              </a:ext>
            </a:extLst>
          </p:cNvPr>
          <p:cNvSpPr>
            <a:spLocks noGrp="1"/>
          </p:cNvSpPr>
          <p:nvPr/>
        </p:nvSpPr>
        <p:spPr>
          <a:xfrm>
            <a:off x="1285875" y="14368463"/>
            <a:ext cx="14716125" cy="17908901"/>
          </a:xfrm>
          <a:prstGeom prst="roundRect">
            <a:avLst>
              <a:gd name="adj" fmla="val 518"/>
            </a:avLst>
          </a:prstGeom>
          <a:solidFill>
            <a:srgbClr val="FFFFFF"/>
          </a:solidFill>
          <a:ln w="19050">
            <a:solidFill>
              <a:srgbClr val="D8C9FF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9A35886-0353-44F6-B8A4-699A6A417BB0}"/>
              </a:ext>
            </a:extLst>
          </p:cNvPr>
          <p:cNvSpPr>
            <a:spLocks noGrp="1"/>
          </p:cNvSpPr>
          <p:nvPr/>
        </p:nvSpPr>
        <p:spPr>
          <a:xfrm>
            <a:off x="1285874" y="14368463"/>
            <a:ext cx="142115" cy="17908901"/>
          </a:xfrm>
          <a:prstGeom prst="rect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5BC1AE8-0508-480C-B08C-B161D4D79747}"/>
              </a:ext>
            </a:extLst>
          </p:cNvPr>
          <p:cNvSpPr>
            <a:spLocks noGrp="1"/>
          </p:cNvSpPr>
          <p:nvPr/>
        </p:nvSpPr>
        <p:spPr>
          <a:xfrm>
            <a:off x="1724025" y="14575631"/>
            <a:ext cx="9182100" cy="749522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450" b="1">
                <a:solidFill>
                  <a:srgbClr val="7C3AED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altLang="zh-CN"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Influence</a:t>
            </a:r>
            <a:r>
              <a:rPr lang="zh-CN" altLang="en-US"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Estimation</a:t>
            </a:r>
            <a:r>
              <a:rPr lang="zh-CN" altLang="en-US"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in</a:t>
            </a:r>
            <a:r>
              <a:rPr lang="zh-CN" altLang="en-US"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RLVR</a:t>
            </a:r>
            <a:endParaRPr sz="4800" b="1" dirty="0">
              <a:solidFill>
                <a:srgbClr val="7C3AED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A5BFF9D-F2BB-48E2-AAA2-1457761FE2E4}"/>
              </a:ext>
            </a:extLst>
          </p:cNvPr>
          <p:cNvSpPr>
            <a:spLocks noGrp="1"/>
          </p:cNvSpPr>
          <p:nvPr/>
        </p:nvSpPr>
        <p:spPr>
          <a:xfrm>
            <a:off x="1568223" y="15437263"/>
            <a:ext cx="13916025" cy="19050"/>
          </a:xfrm>
          <a:prstGeom prst="rect">
            <a:avLst/>
          </a:prstGeom>
          <a:solidFill>
            <a:srgbClr val="D8C9FF"/>
          </a:solidFill>
          <a:ln w="19050">
            <a:solidFill>
              <a:srgbClr val="D8C9FF"/>
            </a:solidFill>
            <a:prstDash val="solid"/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480B27F0-9442-438C-B577-FD6CEB1F3D9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924050" y="15644431"/>
                <a:ext cx="13611225" cy="781050"/>
              </a:xfrm>
              <a:prstGeom prst="rect">
                <a:avLst/>
              </a:prstGeom>
              <a:solidFill>
                <a:schemeClr val="accent5">
                  <a:alpha val="0"/>
                </a:schemeClr>
              </a:solidFill>
              <a:ln w="0">
                <a:solidFill>
                  <a:srgbClr val="000000">
                    <a:alpha val="0"/>
                  </a:srgbClr>
                </a:solidFill>
                <a:prstDash val="solid"/>
              </a:ln>
            </p:spPr>
            <p:txBody>
              <a:bodyPr lIns="0" tIns="0" rIns="0" bIns="0" anchor="t"/>
              <a:lstStyle/>
              <a:p>
                <a:pPr marL="457200" indent="-457200" algn="l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Influence Function: select data by its contribution to the optimization objective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(model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input: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150" b="1" i="1" smtClean="0">
                            <a:solidFill>
                              <a:srgbClr val="1F1733"/>
                            </a:solidFill>
                            <a:latin typeface="Cambria Math" panose="02040503050406030204" pitchFamily="18" charset="0"/>
                            <a:ea typeface="Aptos Display"/>
                            <a:cs typeface="Aptos Display"/>
                          </a:rPr>
                        </m:ctrlPr>
                      </m:sSubPr>
                      <m:e>
                        <m:r>
                          <a:rPr lang="en-US" altLang="zh-CN" sz="3150" b="1" i="1" smtClean="0">
                            <a:solidFill>
                              <a:srgbClr val="1F1733"/>
                            </a:solidFill>
                            <a:latin typeface="Cambria Math" panose="02040503050406030204" pitchFamily="18" charset="0"/>
                            <a:ea typeface="Aptos Display"/>
                            <a:cs typeface="Aptos Display"/>
                          </a:rPr>
                          <m:t>𝒔</m:t>
                        </m:r>
                      </m:e>
                      <m:sub>
                        <m:r>
                          <a:rPr lang="en-US" altLang="zh-CN" sz="3150" b="1" i="1" smtClean="0">
                            <a:solidFill>
                              <a:srgbClr val="1F1733"/>
                            </a:solidFill>
                            <a:latin typeface="Cambria Math" panose="02040503050406030204" pitchFamily="18" charset="0"/>
                            <a:ea typeface="Aptos Display"/>
                            <a:cs typeface="Aptos Display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,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validation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reward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R,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trajectories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150" b="1" i="1" smtClean="0">
                        <a:solidFill>
                          <a:srgbClr val="1F1733"/>
                        </a:solidFill>
                        <a:latin typeface="Cambria Math" panose="02040503050406030204" pitchFamily="18" charset="0"/>
                        <a:ea typeface="Aptos Display"/>
                        <a:cs typeface="Aptos Display"/>
                      </a:rPr>
                      <m:t>𝝉</m:t>
                    </m:r>
                    <m:r>
                      <a:rPr lang="en-US" altLang="zh-CN" sz="3150" b="1" i="0" smtClean="0">
                        <a:solidFill>
                          <a:srgbClr val="1F1733"/>
                        </a:solidFill>
                        <a:latin typeface="Cambria Math" panose="02040503050406030204" pitchFamily="18" charset="0"/>
                        <a:ea typeface="Aptos Display"/>
                        <a:cs typeface="Aptos Display"/>
                      </a:rPr>
                      <m:t>)</m:t>
                    </m:r>
                  </m:oMath>
                </a14:m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914400" lvl="1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 algn="l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 algn="l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 algn="l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RL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Objective: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algn="l">
                  <a:buClr>
                    <a:schemeClr val="accent5">
                      <a:lumMod val="75000"/>
                    </a:schemeClr>
                  </a:buClr>
                  <a:buSzPct val="80000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 algn="l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First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Order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Influence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Estimation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RLVR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(Policy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Gradient)</a:t>
                </a:r>
              </a:p>
              <a:p>
                <a:pPr marL="457200" indent="-457200" algn="l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 algn="l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914400" lvl="1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Intuitive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understanding: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an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inner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product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between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policy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gradients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of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training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data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and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target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scenarios.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>
                  <a:buClr>
                    <a:schemeClr val="accent5">
                      <a:lumMod val="75000"/>
                    </a:schemeClr>
                  </a:buClr>
                  <a:buSzPct val="80000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Issues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when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estimating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influence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of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online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policy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Large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Model’s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RLVR:</a:t>
                </a:r>
              </a:p>
              <a:p>
                <a:pPr marL="914400" lvl="1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Rollout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Issue: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for</a:t>
                </a:r>
                <a:r>
                  <a:rPr lang="en-US" altLang="zh-CN" dirty="0"/>
                  <a:t> complex reasoning / agentic tasks with long traces, rollout is expensive.</a:t>
                </a: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914400" lvl="1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Gradient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Issue: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dirty="0"/>
                  <a:t>storing and processing gradients is expensive</a:t>
                </a: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Solution: </a:t>
                </a:r>
                <a:r>
                  <a:rPr lang="en-US" altLang="zh-CN" sz="3150" b="1" dirty="0">
                    <a:solidFill>
                      <a:srgbClr val="FF0000"/>
                    </a:solidFill>
                    <a:latin typeface="Aptos Display"/>
                    <a:ea typeface="Aptos Display"/>
                    <a:cs typeface="Aptos Display"/>
                  </a:rPr>
                  <a:t>Practical Off-Policy Influence Estimation (POPI)</a:t>
                </a: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457200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914400" lvl="1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914400" lvl="1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Rollout Issue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  <a:sym typeface="Wingdings" pitchFamily="2" charset="2"/>
                  </a:rPr>
                  <a:t>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Use offline trajectories + importance sampling to approximate the influence of training data on the online policy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(</a:t>
                </a:r>
                <a:r>
                  <a:rPr lang="en-US" altLang="zh-CN" sz="3150" b="1" dirty="0">
                    <a:solidFill>
                      <a:srgbClr val="FF0000"/>
                    </a:solidFill>
                    <a:latin typeface="Aptos Display"/>
                    <a:ea typeface="Aptos Display"/>
                    <a:cs typeface="Aptos Display"/>
                  </a:rPr>
                  <a:t>Off-Policy Influence Estimation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).</a:t>
                </a:r>
              </a:p>
              <a:p>
                <a:pPr marL="914400" lvl="1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Gradient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Issue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  <a:sym typeface="Wingdings" pitchFamily="2" charset="2"/>
                  </a:rPr>
                  <a:t>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We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apply dropout to full-parameter gradients by randomly masking parameters, then map them to a low-dimensional feature vector with a random Gaussian matrix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(</a:t>
                </a:r>
                <a:r>
                  <a:rPr lang="en-US" altLang="zh-CN" sz="3150" b="1" dirty="0">
                    <a:solidFill>
                      <a:srgbClr val="FF0000"/>
                    </a:solidFill>
                    <a:latin typeface="Aptos Display"/>
                    <a:ea typeface="Aptos Display"/>
                    <a:cs typeface="Aptos Display"/>
                  </a:rPr>
                  <a:t>Sparse Random Projection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)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.</a:t>
                </a:r>
                <a:r>
                  <a:rPr lang="zh-CN" altLang="en-US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endParaRPr lang="en-US" altLang="zh-CN"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  <a:p>
                <a:pPr marL="1371600" lvl="2" indent="-457200">
                  <a:buClr>
                    <a:schemeClr val="accent5">
                      <a:lumMod val="75000"/>
                    </a:schemeClr>
                  </a:buClr>
                  <a:buSzPct val="80000"/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r>
                  <a:rPr lang="en-US" altLang="zh-CN" sz="315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Result: at 0.1 sparse ratio + random projection, we obtain about 80% ranking preservation accuracy.</a:t>
                </a:r>
              </a:p>
              <a:p>
                <a:pPr marL="914400" lvl="1" indent="-457200">
                  <a:buFont typeface="Wingdings" pitchFamily="2" charset="2"/>
                  <a:buChar char="l"/>
                  <a:defRPr sz="3150" b="1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defRPr>
                </a:pPr>
                <a:endParaRPr sz="3150" b="1" dirty="0">
                  <a:solidFill>
                    <a:srgbClr val="1F1733"/>
                  </a:solidFill>
                  <a:latin typeface="Aptos Display"/>
                  <a:ea typeface="Aptos Display"/>
                  <a:cs typeface="Aptos Display"/>
                </a:endParaRPr>
              </a:p>
            </p:txBody>
          </p:sp>
        </mc:Choice>
        <mc:Fallback xmlns=""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480B27F0-9442-438C-B577-FD6CEB1F3D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050" y="15644431"/>
                <a:ext cx="13611225" cy="781050"/>
              </a:xfrm>
              <a:prstGeom prst="rect">
                <a:avLst/>
              </a:prstGeom>
              <a:blipFill>
                <a:blip r:embed="rId6"/>
                <a:stretch>
                  <a:fillRect l="-1305" t="-14286" r="-2144" b="-1973016"/>
                </a:stretch>
              </a:blipFill>
              <a:ln w="0">
                <a:solidFill>
                  <a:srgbClr val="000000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圆角矩形 44">
            <a:extLst>
              <a:ext uri="{FF2B5EF4-FFF2-40B4-BE49-F238E27FC236}">
                <a16:creationId xmlns:a16="http://schemas.microsoft.com/office/drawing/2014/main" id="{0169B9EB-5485-41B7-9678-1CC8A1BC8A4D}"/>
              </a:ext>
            </a:extLst>
          </p:cNvPr>
          <p:cNvSpPr>
            <a:spLocks noGrp="1"/>
          </p:cNvSpPr>
          <p:nvPr/>
        </p:nvSpPr>
        <p:spPr>
          <a:xfrm>
            <a:off x="16764000" y="5286374"/>
            <a:ext cx="14716125" cy="18241659"/>
          </a:xfrm>
          <a:prstGeom prst="roundRect">
            <a:avLst>
              <a:gd name="adj" fmla="val 518"/>
            </a:avLst>
          </a:prstGeom>
          <a:solidFill>
            <a:srgbClr val="FFFFFF"/>
          </a:solidFill>
          <a:ln w="19050">
            <a:solidFill>
              <a:srgbClr val="D8C9FF"/>
            </a:solidFill>
            <a:prstDash val="solid"/>
          </a:ln>
        </p:spPr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A8751504-81DD-4FD2-A3B2-CA3B16DF68E1}"/>
              </a:ext>
            </a:extLst>
          </p:cNvPr>
          <p:cNvSpPr>
            <a:spLocks noGrp="1"/>
          </p:cNvSpPr>
          <p:nvPr/>
        </p:nvSpPr>
        <p:spPr>
          <a:xfrm flipH="1">
            <a:off x="16877674" y="5286375"/>
            <a:ext cx="153025" cy="18241658"/>
          </a:xfrm>
          <a:prstGeom prst="rect">
            <a:avLst/>
          </a:prstGeom>
          <a:solidFill>
            <a:srgbClr val="5B21B6"/>
          </a:solidFill>
          <a:ln w="19050">
            <a:solidFill>
              <a:srgbClr val="5B21B6"/>
            </a:solidFill>
            <a:prstDash val="solid"/>
          </a:ln>
        </p:spPr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DD61ED72-077E-4307-AE1B-FAACFD7FCF1F}"/>
              </a:ext>
            </a:extLst>
          </p:cNvPr>
          <p:cNvSpPr>
            <a:spLocks noGrp="1"/>
          </p:cNvSpPr>
          <p:nvPr/>
        </p:nvSpPr>
        <p:spPr>
          <a:xfrm>
            <a:off x="17164049" y="5473438"/>
            <a:ext cx="13916025" cy="857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450" b="1">
                <a:solidFill>
                  <a:srgbClr val="5B21B6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altLang="zh-CN" sz="4800" b="1" dirty="0">
                <a:solidFill>
                  <a:srgbClr val="5B21B6"/>
                </a:solidFill>
                <a:latin typeface="Aptos Display"/>
                <a:ea typeface="Aptos Display"/>
                <a:cs typeface="Aptos Display"/>
              </a:rPr>
              <a:t>CROPI</a:t>
            </a:r>
            <a:r>
              <a:rPr lang="en-US" altLang="zh-CN" sz="3600" b="1" dirty="0">
                <a:solidFill>
                  <a:srgbClr val="5B21B6"/>
                </a:solidFill>
                <a:latin typeface="Aptos Display"/>
                <a:ea typeface="Aptos Display"/>
                <a:cs typeface="Aptos Display"/>
              </a:rPr>
              <a:t>:</a:t>
            </a:r>
            <a:r>
              <a:rPr lang="zh-CN" altLang="en-US" sz="3600" b="1" dirty="0">
                <a:solidFill>
                  <a:srgbClr val="5B21B6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" altLang="zh-CN" sz="3600" b="1" dirty="0">
                <a:solidFill>
                  <a:srgbClr val="5B21B6"/>
                </a:solidFill>
                <a:latin typeface="Aptos Display"/>
                <a:ea typeface="Aptos Display"/>
                <a:cs typeface="Aptos Display"/>
              </a:rPr>
              <a:t>Curriculum RL with Off-Policy Influence Guidance</a:t>
            </a:r>
            <a:endParaRPr sz="4800" b="1" dirty="0">
              <a:solidFill>
                <a:srgbClr val="5B21B6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7E541617-9CE5-4AD5-A865-C480BD35CF01}"/>
              </a:ext>
            </a:extLst>
          </p:cNvPr>
          <p:cNvSpPr>
            <a:spLocks noGrp="1"/>
          </p:cNvSpPr>
          <p:nvPr/>
        </p:nvSpPr>
        <p:spPr>
          <a:xfrm>
            <a:off x="17164050" y="6276975"/>
            <a:ext cx="13916025" cy="19050"/>
          </a:xfrm>
          <a:prstGeom prst="rect">
            <a:avLst/>
          </a:prstGeom>
          <a:solidFill>
            <a:srgbClr val="D8C9FF"/>
          </a:solidFill>
          <a:ln w="19050">
            <a:solidFill>
              <a:srgbClr val="D8C9FF"/>
            </a:solidFill>
            <a:prstDash val="solid"/>
          </a:ln>
        </p:spPr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32BE245-E56C-4B09-97CA-40EB5097BA5A}"/>
              </a:ext>
            </a:extLst>
          </p:cNvPr>
          <p:cNvSpPr>
            <a:spLocks noGrp="1"/>
          </p:cNvSpPr>
          <p:nvPr/>
        </p:nvSpPr>
        <p:spPr>
          <a:xfrm>
            <a:off x="18630900" y="22658246"/>
            <a:ext cx="13611225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150" b="1">
                <a:solidFill>
                  <a:srgbClr val="1F1733"/>
                </a:solidFill>
                <a:latin typeface="Aptos Display"/>
                <a:ea typeface="Aptos Display"/>
                <a:cs typeface="Aptos Display"/>
              </a:defRPr>
            </a:pPr>
            <a:endParaRPr sz="3150" b="1" dirty="0">
              <a:solidFill>
                <a:srgbClr val="1F1733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7144373" y="16016385"/>
            <a:ext cx="5540968" cy="4195116"/>
          </a:xfrm>
          <a:prstGeom prst="rect">
            <a:avLst/>
          </a:prstGeom>
        </p:spPr>
      </p:pic>
      <p:sp>
        <p:nvSpPr>
          <p:cNvPr id="51" name="圆角矩形 50">
            <a:extLst>
              <a:ext uri="{FF2B5EF4-FFF2-40B4-BE49-F238E27FC236}">
                <a16:creationId xmlns:a16="http://schemas.microsoft.com/office/drawing/2014/main" id="{8E624DA0-F322-4E90-BE4D-BD2FCF83DC45}"/>
              </a:ext>
            </a:extLst>
          </p:cNvPr>
          <p:cNvSpPr>
            <a:spLocks noGrp="1"/>
          </p:cNvSpPr>
          <p:nvPr/>
        </p:nvSpPr>
        <p:spPr>
          <a:xfrm>
            <a:off x="17449800" y="20262458"/>
            <a:ext cx="2362200" cy="1547738"/>
          </a:xfrm>
          <a:prstGeom prst="roundRect">
            <a:avLst>
              <a:gd name="adj" fmla="val 5000"/>
            </a:avLst>
          </a:prstGeom>
          <a:solidFill>
            <a:srgbClr val="FFF2F7"/>
          </a:solidFill>
          <a:ln w="19050">
            <a:solidFill>
              <a:srgbClr val="E0D4FF"/>
            </a:solidFill>
            <a:prstDash val="solid"/>
          </a:ln>
        </p:spPr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3B224EBB-AE24-4F01-A33F-C128F6D762D6}"/>
              </a:ext>
            </a:extLst>
          </p:cNvPr>
          <p:cNvSpPr>
            <a:spLocks noGrp="1"/>
          </p:cNvSpPr>
          <p:nvPr/>
        </p:nvSpPr>
        <p:spPr>
          <a:xfrm>
            <a:off x="17617718" y="20431319"/>
            <a:ext cx="2131137" cy="1181261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925" b="1">
                <a:solidFill>
                  <a:srgbClr val="E04C7D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dirty="0">
                <a:solidFill>
                  <a:srgbClr val="E04C7D"/>
                </a:solidFill>
                <a:latin typeface="Aptos Display"/>
                <a:ea typeface="Aptos Display"/>
                <a:cs typeface="Aptos Display"/>
              </a:rPr>
              <a:t>2.66x step-level</a:t>
            </a:r>
          </a:p>
          <a:p>
            <a:pPr algn="ctr">
              <a:defRPr sz="2925" b="1">
                <a:solidFill>
                  <a:srgbClr val="E04C7D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dirty="0">
                <a:solidFill>
                  <a:srgbClr val="E04C7D"/>
                </a:solidFill>
                <a:latin typeface="Aptos Display"/>
                <a:ea typeface="Aptos Display"/>
                <a:cs typeface="Aptos Display"/>
              </a:rPr>
              <a:t>2.17x wall-clock</a:t>
            </a: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D6025687-4ED2-43E0-888E-99A281AF83F4}"/>
              </a:ext>
            </a:extLst>
          </p:cNvPr>
          <p:cNvSpPr>
            <a:spLocks noGrp="1"/>
          </p:cNvSpPr>
          <p:nvPr/>
        </p:nvSpPr>
        <p:spPr>
          <a:xfrm>
            <a:off x="20081081" y="20276715"/>
            <a:ext cx="2381867" cy="1581855"/>
          </a:xfrm>
          <a:prstGeom prst="roundRect">
            <a:avLst>
              <a:gd name="adj" fmla="val 5000"/>
            </a:avLst>
          </a:prstGeom>
          <a:solidFill>
            <a:srgbClr val="F5EFFF"/>
          </a:solidFill>
          <a:ln w="19050">
            <a:solidFill>
              <a:srgbClr val="E0D4FF"/>
            </a:solidFill>
            <a:prstDash val="solid"/>
          </a:ln>
        </p:spPr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4076A39-A113-45E2-9813-83E761C61AA9}"/>
              </a:ext>
            </a:extLst>
          </p:cNvPr>
          <p:cNvSpPr>
            <a:spLocks noGrp="1"/>
          </p:cNvSpPr>
          <p:nvPr/>
        </p:nvSpPr>
        <p:spPr>
          <a:xfrm>
            <a:off x="20347782" y="20505315"/>
            <a:ext cx="1777236" cy="1107299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700" b="1">
                <a:solidFill>
                  <a:srgbClr val="5B21B6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dirty="0">
                <a:solidFill>
                  <a:srgbClr val="5B21B6"/>
                </a:solidFill>
                <a:latin typeface="Aptos Display"/>
                <a:ea typeface="Aptos Display"/>
                <a:cs typeface="Aptos Display"/>
              </a:rPr>
              <a:t>Top 10% influence data</a:t>
            </a:r>
          </a:p>
          <a:p>
            <a:pPr algn="ctr">
              <a:defRPr sz="2700" b="1">
                <a:solidFill>
                  <a:srgbClr val="5B21B6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dirty="0">
                <a:solidFill>
                  <a:srgbClr val="5B21B6"/>
                </a:solidFill>
                <a:latin typeface="Aptos Display"/>
                <a:ea typeface="Aptos Display"/>
                <a:cs typeface="Aptos Display"/>
              </a:rPr>
              <a:t>beats static heuristics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EA55695F-5BE0-4B57-BF21-B351F04FCEA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7506950" y="22148804"/>
                <a:ext cx="13858875" cy="1345545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 w="0">
                <a:solidFill>
                  <a:srgbClr val="000000">
                    <a:alpha val="0"/>
                  </a:srgbClr>
                </a:solidFill>
                <a:prstDash val="solid"/>
              </a:ln>
            </p:spPr>
            <p:txBody>
              <a:bodyPr lIns="0" tIns="0" rIns="0" bIns="0" anchor="t"/>
              <a:lstStyle/>
              <a:p>
                <a:pPr marL="457200" indent="-457200" algn="l">
                  <a:buClr>
                    <a:schemeClr val="accent5">
                      <a:lumMod val="50000"/>
                    </a:schemeClr>
                  </a:buClr>
                  <a:buSzPct val="80000"/>
                  <a:buFont typeface="Wingdings" pitchFamily="2" charset="2"/>
                  <a:buChar char="l"/>
                  <a:defRPr sz="2700" b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en-US" altLang="zh-CN" sz="2700" b="1" dirty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rPr>
                  <a:t>Results</a:t>
                </a:r>
                <a:endParaRPr lang="en" sz="2700" b="1" dirty="0">
                  <a:solidFill>
                    <a:srgbClr val="1F1733"/>
                  </a:solidFill>
                  <a:latin typeface="Aptos"/>
                  <a:ea typeface="Aptos"/>
                  <a:cs typeface="Aptos"/>
                </a:endParaRPr>
              </a:p>
              <a:p>
                <a:pPr marL="914400" lvl="1" indent="-457200">
                  <a:buClr>
                    <a:schemeClr val="accent5">
                      <a:lumMod val="50000"/>
                    </a:schemeClr>
                  </a:buClr>
                  <a:buSzPct val="80000"/>
                  <a:buFont typeface="Wingdings" pitchFamily="2" charset="2"/>
                  <a:buChar char="l"/>
                  <a:defRPr sz="2700" b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en" sz="2700" b="1" dirty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rPr>
                  <a:t>CROPI improves target-task averages </a:t>
                </a:r>
                <a:r>
                  <a:rPr lang="en" sz="2700" b="1" dirty="0">
                    <a:solidFill>
                      <a:srgbClr val="FF0000"/>
                    </a:solidFill>
                    <a:latin typeface="Aptos"/>
                    <a:ea typeface="Aptos"/>
                    <a:cs typeface="Aptos"/>
                  </a:rPr>
                  <a:t>across 1.5B, 7B and long-thinking settings.</a:t>
                </a:r>
              </a:p>
              <a:p>
                <a:pPr marL="914400" lvl="1" indent="-457200">
                  <a:buClr>
                    <a:schemeClr val="accent5">
                      <a:lumMod val="50000"/>
                    </a:schemeClr>
                  </a:buClr>
                  <a:buSzPct val="80000"/>
                  <a:buFont typeface="Wingdings" pitchFamily="2" charset="2"/>
                  <a:buChar char="l"/>
                  <a:defRPr sz="2700" b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en" altLang="zh-CN" sz="280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Influence-guided data selection delivers the same endpoint much faster.</a:t>
                </a:r>
                <a:r>
                  <a:rPr lang="zh-CN" altLang="en-US" sz="2800" b="1" dirty="0">
                    <a:solidFill>
                      <a:srgbClr val="1F1733"/>
                    </a:solidFill>
                    <a:latin typeface="Aptos Display"/>
                    <a:ea typeface="Aptos Display"/>
                    <a:cs typeface="Aptos Display"/>
                  </a:rPr>
                  <a:t>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Aptos Display"/>
                    <a:ea typeface="Aptos Display"/>
                    <a:cs typeface="Aptos Display"/>
                  </a:rPr>
                  <a:t>(&gt;2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Aptos Display"/>
                        <a:cs typeface="Aptos Display"/>
                      </a:rPr>
                      <m:t>×</m:t>
                    </m:r>
                  </m:oMath>
                </a14:m>
                <a:r>
                  <a:rPr lang="en-US" altLang="zh-CN" sz="2800" b="1" dirty="0">
                    <a:solidFill>
                      <a:srgbClr val="FF0000"/>
                    </a:solidFill>
                    <a:latin typeface="Aptos Display"/>
                    <a:ea typeface="Aptos Display"/>
                    <a:cs typeface="Aptos Display"/>
                  </a:rPr>
                  <a:t>)</a:t>
                </a:r>
                <a:endParaRPr lang="en" sz="2700" b="1" dirty="0">
                  <a:solidFill>
                    <a:srgbClr val="FF0000"/>
                  </a:solidFill>
                  <a:latin typeface="Aptos"/>
                  <a:ea typeface="Aptos"/>
                  <a:cs typeface="Aptos"/>
                </a:endParaRPr>
              </a:p>
              <a:p>
                <a:pPr marL="457200" indent="-457200" algn="l">
                  <a:buClr>
                    <a:schemeClr val="accent5">
                      <a:lumMod val="50000"/>
                    </a:schemeClr>
                  </a:buClr>
                  <a:buSzPct val="80000"/>
                  <a:buFont typeface="Wingdings" pitchFamily="2" charset="2"/>
                  <a:buChar char="l"/>
                  <a:defRPr sz="2700" b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defRPr>
                </a:pPr>
                <a:endParaRPr lang="en" sz="2700" b="1" dirty="0">
                  <a:solidFill>
                    <a:srgbClr val="1F1733"/>
                  </a:solidFill>
                  <a:latin typeface="Aptos"/>
                  <a:ea typeface="Aptos"/>
                  <a:cs typeface="Aptos"/>
                </a:endParaRPr>
              </a:p>
              <a:p>
                <a:pPr algn="l">
                  <a:defRPr sz="2700" b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zh-CN" altLang="en-US" sz="2700" b="1" dirty="0">
                    <a:solidFill>
                      <a:srgbClr val="1F1733"/>
                    </a:solidFill>
                    <a:latin typeface="Aptos"/>
                    <a:ea typeface="Aptos"/>
                    <a:cs typeface="Aptos"/>
                  </a:rPr>
                  <a:t> </a:t>
                </a:r>
                <a:endParaRPr sz="2700" b="1" dirty="0">
                  <a:solidFill>
                    <a:srgbClr val="1F1733"/>
                  </a:solidFill>
                  <a:latin typeface="Aptos"/>
                  <a:ea typeface="Aptos"/>
                  <a:cs typeface="Aptos"/>
                </a:endParaRPr>
              </a:p>
            </p:txBody>
          </p:sp>
        </mc:Choice>
        <mc:Fallback xmlns=""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EA55695F-5BE0-4B57-BF21-B351F04FCE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6950" y="22148804"/>
                <a:ext cx="13858875" cy="1345545"/>
              </a:xfrm>
              <a:prstGeom prst="rect">
                <a:avLst/>
              </a:prstGeom>
              <a:blipFill>
                <a:blip r:embed="rId8"/>
                <a:stretch>
                  <a:fillRect l="-1098" t="-7407" b="-9259"/>
                </a:stretch>
              </a:blipFill>
              <a:ln w="0">
                <a:solidFill>
                  <a:srgbClr val="000000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圆角矩形 57">
            <a:extLst>
              <a:ext uri="{FF2B5EF4-FFF2-40B4-BE49-F238E27FC236}">
                <a16:creationId xmlns:a16="http://schemas.microsoft.com/office/drawing/2014/main" id="{B291CC87-5A34-4A6D-B432-6883617F5A96}"/>
              </a:ext>
            </a:extLst>
          </p:cNvPr>
          <p:cNvSpPr>
            <a:spLocks noGrp="1"/>
          </p:cNvSpPr>
          <p:nvPr/>
        </p:nvSpPr>
        <p:spPr>
          <a:xfrm>
            <a:off x="16764000" y="24280015"/>
            <a:ext cx="14716125" cy="8008685"/>
          </a:xfrm>
          <a:prstGeom prst="roundRect">
            <a:avLst>
              <a:gd name="adj" fmla="val 711"/>
            </a:avLst>
          </a:prstGeom>
          <a:solidFill>
            <a:srgbClr val="FFFFFF"/>
          </a:solidFill>
          <a:ln w="19050">
            <a:solidFill>
              <a:srgbClr val="D8C9FF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57D76535-771F-4F07-8A14-684D9C4BE45D}"/>
              </a:ext>
            </a:extLst>
          </p:cNvPr>
          <p:cNvSpPr>
            <a:spLocks noGrp="1"/>
          </p:cNvSpPr>
          <p:nvPr/>
        </p:nvSpPr>
        <p:spPr>
          <a:xfrm>
            <a:off x="16764001" y="24280015"/>
            <a:ext cx="142874" cy="7966679"/>
          </a:xfrm>
          <a:prstGeom prst="rect">
            <a:avLst/>
          </a:prstGeom>
          <a:solidFill>
            <a:srgbClr val="E04C7D"/>
          </a:solidFill>
          <a:ln w="19050">
            <a:solidFill>
              <a:srgbClr val="E04C7D"/>
            </a:solidFill>
            <a:prstDash val="solid"/>
          </a:ln>
        </p:spPr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88B3D179-C4FD-4DB9-886D-D22277AB804C}"/>
              </a:ext>
            </a:extLst>
          </p:cNvPr>
          <p:cNvSpPr>
            <a:spLocks noGrp="1"/>
          </p:cNvSpPr>
          <p:nvPr/>
        </p:nvSpPr>
        <p:spPr>
          <a:xfrm>
            <a:off x="17287875" y="24606271"/>
            <a:ext cx="13916025" cy="776288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450" b="1">
                <a:solidFill>
                  <a:srgbClr val="E04C7D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 dirty="0">
                <a:solidFill>
                  <a:srgbClr val="E04C7D"/>
                </a:solidFill>
                <a:latin typeface="Aptos Display"/>
                <a:ea typeface="Aptos Display"/>
                <a:cs typeface="Aptos Display"/>
              </a:rPr>
              <a:t>ANALYSIS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DCE1C607-AF46-45A7-9184-7C7C842BFF50}"/>
              </a:ext>
            </a:extLst>
          </p:cNvPr>
          <p:cNvSpPr>
            <a:spLocks noGrp="1"/>
          </p:cNvSpPr>
          <p:nvPr/>
        </p:nvSpPr>
        <p:spPr>
          <a:xfrm>
            <a:off x="17164049" y="25383258"/>
            <a:ext cx="13916025" cy="19050"/>
          </a:xfrm>
          <a:prstGeom prst="rect">
            <a:avLst/>
          </a:prstGeom>
          <a:solidFill>
            <a:srgbClr val="D8C9FF"/>
          </a:solidFill>
          <a:ln w="19050">
            <a:solidFill>
              <a:srgbClr val="D8C9FF"/>
            </a:solidFill>
            <a:prstDash val="solid"/>
          </a:ln>
        </p:spPr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17030700" y="25726158"/>
            <a:ext cx="6910388" cy="3960305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24255412" y="25835712"/>
            <a:ext cx="6910388" cy="3850751"/>
          </a:xfrm>
          <a:prstGeom prst="rect">
            <a:avLst/>
          </a:prstGeom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id="{7D021D1E-9941-4BC9-98CD-E4E95664DDBC}"/>
              </a:ext>
            </a:extLst>
          </p:cNvPr>
          <p:cNvSpPr>
            <a:spLocks noGrp="1"/>
          </p:cNvSpPr>
          <p:nvPr/>
        </p:nvSpPr>
        <p:spPr>
          <a:xfrm>
            <a:off x="17621250" y="28003500"/>
            <a:ext cx="13268325" cy="578739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77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endParaRPr sz="2775" b="0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943615A2-C31E-4FEB-B73A-59D1C09632A1}"/>
              </a:ext>
            </a:extLst>
          </p:cNvPr>
          <p:cNvSpPr>
            <a:spLocks noGrp="1"/>
          </p:cNvSpPr>
          <p:nvPr/>
        </p:nvSpPr>
        <p:spPr>
          <a:xfrm>
            <a:off x="17333599" y="29976580"/>
            <a:ext cx="13935389" cy="2221078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l"/>
              <a:defRPr sz="277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" altLang="zh-CN" sz="2800" b="1" dirty="0">
                <a:solidFill>
                  <a:srgbClr val="1F1733"/>
                </a:solidFill>
                <a:latin typeface="Aptos Display"/>
                <a:ea typeface="Aptos Display"/>
                <a:cs typeface="Aptos Display"/>
              </a:rPr>
              <a:t>CROPI finds learnable data that stays semantically aligned with validation.</a:t>
            </a:r>
            <a:endParaRPr lang="en" altLang="zh-CN" sz="2775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  <a:p>
            <a:pPr marL="914400" lvl="1" indent="-457200">
              <a:buClr>
                <a:srgbClr val="C00000"/>
              </a:buClr>
              <a:buSzPct val="80000"/>
              <a:buFont typeface="Wingdings" pitchFamily="2" charset="2"/>
              <a:buChar char="l"/>
              <a:defRPr sz="277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" altLang="zh-CN" sz="2775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Online pass rate is predictive: selected data becomes solvable by the evolving policy.</a:t>
            </a:r>
            <a:endParaRPr lang="en-US" sz="2775" b="1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  <a:p>
            <a:pPr marL="914400" lvl="1" indent="-457200">
              <a:buClr>
                <a:srgbClr val="C00000"/>
              </a:buClr>
              <a:buSzPct val="80000"/>
              <a:buFont typeface="Wingdings" pitchFamily="2" charset="2"/>
              <a:buChar char="l"/>
              <a:defRPr sz="277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2775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Semantic similarity rises above baseline: influence links synthetic / collected data to real usage scenarios.</a:t>
            </a:r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234A7100-7510-46D2-ACF2-F9535E86571F}"/>
              </a:ext>
            </a:extLst>
          </p:cNvPr>
          <p:cNvSpPr>
            <a:spLocks noGrp="1"/>
          </p:cNvSpPr>
          <p:nvPr/>
        </p:nvSpPr>
        <p:spPr>
          <a:xfrm>
            <a:off x="1285875" y="32851725"/>
            <a:ext cx="30194250" cy="7562850"/>
          </a:xfrm>
          <a:prstGeom prst="roundRect">
            <a:avLst>
              <a:gd name="adj" fmla="val 909"/>
            </a:avLst>
          </a:prstGeom>
          <a:solidFill>
            <a:srgbClr val="FFFFFF"/>
          </a:solidFill>
          <a:ln w="19050">
            <a:solidFill>
              <a:srgbClr val="D8C9FF"/>
            </a:solidFill>
            <a:prstDash val="solid"/>
          </a:ln>
        </p:spPr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C92EE467-30B6-4169-A08F-FD68558395FB}"/>
              </a:ext>
            </a:extLst>
          </p:cNvPr>
          <p:cNvSpPr>
            <a:spLocks noGrp="1"/>
          </p:cNvSpPr>
          <p:nvPr/>
        </p:nvSpPr>
        <p:spPr>
          <a:xfrm>
            <a:off x="1257298" y="32813625"/>
            <a:ext cx="200027" cy="7600950"/>
          </a:xfrm>
          <a:prstGeom prst="rect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2BC178D3-1E1B-4EBA-97B0-3F4EFB7D89D7}"/>
              </a:ext>
            </a:extLst>
          </p:cNvPr>
          <p:cNvSpPr>
            <a:spLocks noGrp="1"/>
          </p:cNvSpPr>
          <p:nvPr/>
        </p:nvSpPr>
        <p:spPr>
          <a:xfrm>
            <a:off x="1724025" y="32902682"/>
            <a:ext cx="29394150" cy="1047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450" b="1">
                <a:solidFill>
                  <a:srgbClr val="7C3AED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 dirty="0">
                <a:solidFill>
                  <a:srgbClr val="7C3AED"/>
                </a:solidFill>
                <a:latin typeface="Aptos Display"/>
                <a:ea typeface="Aptos Display"/>
                <a:cs typeface="Aptos Display"/>
              </a:rPr>
              <a:t>TAKEAWAYS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D6FCC485-09BC-4E10-9FA0-3D14C69E0DAF}"/>
              </a:ext>
            </a:extLst>
          </p:cNvPr>
          <p:cNvSpPr>
            <a:spLocks noGrp="1"/>
          </p:cNvSpPr>
          <p:nvPr/>
        </p:nvSpPr>
        <p:spPr>
          <a:xfrm>
            <a:off x="1685923" y="33808988"/>
            <a:ext cx="29394150" cy="19050"/>
          </a:xfrm>
          <a:prstGeom prst="rect">
            <a:avLst/>
          </a:prstGeom>
          <a:solidFill>
            <a:srgbClr val="D8C9FF"/>
          </a:solidFill>
          <a:ln w="19050">
            <a:solidFill>
              <a:srgbClr val="D8C9FF"/>
            </a:solidFill>
            <a:prstDash val="solid"/>
          </a:ln>
        </p:spPr>
      </p:sp>
      <p:sp>
        <p:nvSpPr>
          <p:cNvPr id="73" name="圆角矩形 72">
            <a:extLst>
              <a:ext uri="{FF2B5EF4-FFF2-40B4-BE49-F238E27FC236}">
                <a16:creationId xmlns:a16="http://schemas.microsoft.com/office/drawing/2014/main" id="{90F20038-068F-42AF-8ABF-AD038B6D60B8}"/>
              </a:ext>
            </a:extLst>
          </p:cNvPr>
          <p:cNvSpPr>
            <a:spLocks noGrp="1"/>
          </p:cNvSpPr>
          <p:nvPr/>
        </p:nvSpPr>
        <p:spPr>
          <a:xfrm>
            <a:off x="2286000" y="34213800"/>
            <a:ext cx="7810500" cy="2952750"/>
          </a:xfrm>
          <a:prstGeom prst="roundRect">
            <a:avLst>
              <a:gd name="adj" fmla="val 2581"/>
            </a:avLst>
          </a:prstGeom>
          <a:solidFill>
            <a:srgbClr val="EEF6FF"/>
          </a:solidFill>
          <a:ln w="19050">
            <a:solidFill>
              <a:srgbClr val="9FC3F7"/>
            </a:solidFill>
            <a:prstDash val="solid"/>
          </a:ln>
        </p:spPr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66AFBE59-2781-423A-BBB1-A8C1ADF405AE}"/>
              </a:ext>
            </a:extLst>
          </p:cNvPr>
          <p:cNvSpPr>
            <a:spLocks noGrp="1"/>
          </p:cNvSpPr>
          <p:nvPr/>
        </p:nvSpPr>
        <p:spPr>
          <a:xfrm>
            <a:off x="2667000" y="34861500"/>
            <a:ext cx="7048500" cy="1524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3450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F1733"/>
                </a:solidFill>
                <a:latin typeface="Arial Rounded MT Bold" panose="020F0704030504030204" pitchFamily="34" charset="0"/>
                <a:ea typeface="Aptos"/>
                <a:cs typeface="Aptos"/>
              </a:rPr>
              <a:t>Test Data</a:t>
            </a:r>
          </a:p>
          <a:p>
            <a:pPr algn="ctr">
              <a:defRPr sz="3450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(Real Scenarios)</a:t>
            </a:r>
          </a:p>
          <a:p>
            <a:pPr algn="ctr">
              <a:defRPr sz="3450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IMO Exam / SWE-Bench / ...</a:t>
            </a:r>
          </a:p>
        </p:txBody>
      </p:sp>
      <p:sp>
        <p:nvSpPr>
          <p:cNvPr id="75" name="右箭头 74">
            <a:extLst>
              <a:ext uri="{FF2B5EF4-FFF2-40B4-BE49-F238E27FC236}">
                <a16:creationId xmlns:a16="http://schemas.microsoft.com/office/drawing/2014/main" id="{D5421614-551A-4BAD-BB0D-1C0622F48388}"/>
              </a:ext>
            </a:extLst>
          </p:cNvPr>
          <p:cNvSpPr>
            <a:spLocks noGrp="1"/>
          </p:cNvSpPr>
          <p:nvPr/>
        </p:nvSpPr>
        <p:spPr>
          <a:xfrm rot="10800000">
            <a:off x="9715500" y="35346038"/>
            <a:ext cx="2667000" cy="704850"/>
          </a:xfrm>
          <a:prstGeom prst="rightArrow">
            <a:avLst/>
          </a:prstGeom>
          <a:solidFill>
            <a:srgbClr val="FFC000"/>
          </a:solidFill>
          <a:ln w="19050">
            <a:solidFill>
              <a:srgbClr val="FFE8A8"/>
            </a:solidFill>
            <a:prstDash val="solid"/>
          </a:ln>
        </p:spPr>
      </p:sp>
      <p:sp>
        <p:nvSpPr>
          <p:cNvPr id="79" name="圆角矩形 78">
            <a:extLst>
              <a:ext uri="{FF2B5EF4-FFF2-40B4-BE49-F238E27FC236}">
                <a16:creationId xmlns:a16="http://schemas.microsoft.com/office/drawing/2014/main" id="{EF69364E-7994-4B81-B49F-7236CB062DD2}"/>
              </a:ext>
            </a:extLst>
          </p:cNvPr>
          <p:cNvSpPr>
            <a:spLocks noGrp="1"/>
          </p:cNvSpPr>
          <p:nvPr/>
        </p:nvSpPr>
        <p:spPr>
          <a:xfrm>
            <a:off x="19397663" y="34128075"/>
            <a:ext cx="8096250" cy="3429000"/>
          </a:xfrm>
          <a:prstGeom prst="roundRect">
            <a:avLst>
              <a:gd name="adj" fmla="val 2222"/>
            </a:avLst>
          </a:prstGeom>
          <a:solidFill>
            <a:srgbClr val="F4E8FF"/>
          </a:solidFill>
          <a:ln w="19050">
            <a:solidFill>
              <a:srgbClr val="B38AD8"/>
            </a:solidFill>
            <a:prstDash val="solid"/>
          </a:ln>
        </p:spPr>
      </p:sp>
      <p:sp>
        <p:nvSpPr>
          <p:cNvPr id="78" name="右箭头 77">
            <a:extLst>
              <a:ext uri="{FF2B5EF4-FFF2-40B4-BE49-F238E27FC236}">
                <a16:creationId xmlns:a16="http://schemas.microsoft.com/office/drawing/2014/main" id="{FA9D2F8E-17E1-4A17-8CC9-9A81B53742F0}"/>
              </a:ext>
            </a:extLst>
          </p:cNvPr>
          <p:cNvSpPr>
            <a:spLocks noGrp="1"/>
          </p:cNvSpPr>
          <p:nvPr/>
        </p:nvSpPr>
        <p:spPr>
          <a:xfrm>
            <a:off x="16906875" y="35346038"/>
            <a:ext cx="2714625" cy="704850"/>
          </a:xfrm>
          <a:prstGeom prst="rightArrow">
            <a:avLst/>
          </a:prstGeom>
          <a:solidFill>
            <a:srgbClr val="FFC000"/>
          </a:solidFill>
          <a:ln w="19050">
            <a:solidFill>
              <a:srgbClr val="FFE8A8"/>
            </a:solidFill>
            <a:prstDash val="solid"/>
          </a:ln>
        </p:spPr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0FF71BC3-88E9-4EB7-8348-AD655F767F29}"/>
              </a:ext>
            </a:extLst>
          </p:cNvPr>
          <p:cNvSpPr>
            <a:spLocks noGrp="1"/>
          </p:cNvSpPr>
          <p:nvPr/>
        </p:nvSpPr>
        <p:spPr>
          <a:xfrm>
            <a:off x="20081081" y="34795653"/>
            <a:ext cx="6953250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3450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F1733"/>
                </a:solidFill>
                <a:latin typeface="Arial Rounded MT Bold" panose="020F0704030504030204" pitchFamily="34" charset="0"/>
                <a:ea typeface="Aptos"/>
                <a:cs typeface="Aptos"/>
              </a:rPr>
              <a:t>Train Data</a:t>
            </a:r>
          </a:p>
          <a:p>
            <a:pPr algn="ctr">
              <a:defRPr sz="3450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synthetic prompts;</a:t>
            </a:r>
          </a:p>
          <a:p>
            <a:pPr algn="ctr">
              <a:defRPr sz="3450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collected exercises;</a:t>
            </a:r>
          </a:p>
          <a:p>
            <a:pPr algn="ctr">
              <a:defRPr sz="3450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GitHub repos; ...</a:t>
            </a:r>
          </a:p>
        </p:txBody>
      </p:sp>
      <p:sp>
        <p:nvSpPr>
          <p:cNvPr id="81" name="圆角矩形 80">
            <a:extLst>
              <a:ext uri="{FF2B5EF4-FFF2-40B4-BE49-F238E27FC236}">
                <a16:creationId xmlns:a16="http://schemas.microsoft.com/office/drawing/2014/main" id="{D4B5502B-9180-4CED-B5C9-C727D5EE01FE}"/>
              </a:ext>
            </a:extLst>
          </p:cNvPr>
          <p:cNvSpPr>
            <a:spLocks noGrp="1"/>
          </p:cNvSpPr>
          <p:nvPr/>
        </p:nvSpPr>
        <p:spPr>
          <a:xfrm>
            <a:off x="27984139" y="34287714"/>
            <a:ext cx="3143250" cy="1428750"/>
          </a:xfrm>
          <a:prstGeom prst="roundRect">
            <a:avLst>
              <a:gd name="adj" fmla="val 5333"/>
            </a:avLst>
          </a:prstGeom>
          <a:solidFill>
            <a:srgbClr val="FFF2F7"/>
          </a:solidFill>
          <a:ln w="19050">
            <a:solidFill>
              <a:srgbClr val="E0D4FF"/>
            </a:solidFill>
            <a:prstDash val="solid"/>
          </a:ln>
        </p:spPr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19864939-8ACC-4C41-8CA8-9AEE87F8CC67}"/>
              </a:ext>
            </a:extLst>
          </p:cNvPr>
          <p:cNvSpPr>
            <a:spLocks noGrp="1"/>
          </p:cNvSpPr>
          <p:nvPr/>
        </p:nvSpPr>
        <p:spPr>
          <a:xfrm>
            <a:off x="28250839" y="34516314"/>
            <a:ext cx="2609850" cy="971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700" b="1">
                <a:solidFill>
                  <a:srgbClr val="E04C7D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 dirty="0">
                <a:solidFill>
                  <a:srgbClr val="E04C7D"/>
                </a:solidFill>
                <a:latin typeface="Aptos Display"/>
                <a:ea typeface="Aptos Display"/>
                <a:cs typeface="Aptos Display"/>
              </a:rPr>
              <a:t>Theory-guided utility</a:t>
            </a:r>
          </a:p>
        </p:txBody>
      </p:sp>
      <p:sp>
        <p:nvSpPr>
          <p:cNvPr id="83" name="圆角矩形 82">
            <a:extLst>
              <a:ext uri="{FF2B5EF4-FFF2-40B4-BE49-F238E27FC236}">
                <a16:creationId xmlns:a16="http://schemas.microsoft.com/office/drawing/2014/main" id="{D2F9FCC0-9616-40B1-A131-5C25D3E28F0A}"/>
              </a:ext>
            </a:extLst>
          </p:cNvPr>
          <p:cNvSpPr>
            <a:spLocks noGrp="1"/>
          </p:cNvSpPr>
          <p:nvPr/>
        </p:nvSpPr>
        <p:spPr>
          <a:xfrm>
            <a:off x="27974366" y="36040314"/>
            <a:ext cx="3143250" cy="1428750"/>
          </a:xfrm>
          <a:prstGeom prst="roundRect">
            <a:avLst>
              <a:gd name="adj" fmla="val 5333"/>
            </a:avLst>
          </a:prstGeom>
          <a:solidFill>
            <a:srgbClr val="ECFFFC"/>
          </a:solidFill>
          <a:ln w="19050">
            <a:solidFill>
              <a:srgbClr val="E0D4FF"/>
            </a:solidFill>
            <a:prstDash val="solid"/>
          </a:ln>
        </p:spPr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4B6A5FA6-53A5-452D-A91D-15039FB884D3}"/>
              </a:ext>
            </a:extLst>
          </p:cNvPr>
          <p:cNvSpPr>
            <a:spLocks noGrp="1"/>
          </p:cNvSpPr>
          <p:nvPr/>
        </p:nvSpPr>
        <p:spPr>
          <a:xfrm>
            <a:off x="28241066" y="36268914"/>
            <a:ext cx="2609850" cy="971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700" b="1">
                <a:solidFill>
                  <a:srgbClr val="14A79D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 dirty="0">
                <a:solidFill>
                  <a:srgbClr val="14A79D"/>
                </a:solidFill>
                <a:latin typeface="Aptos Display"/>
                <a:ea typeface="Aptos Display"/>
                <a:cs typeface="Aptos Display"/>
              </a:rPr>
              <a:t>Less data,</a:t>
            </a:r>
          </a:p>
          <a:p>
            <a:pPr algn="ctr">
              <a:defRPr sz="2700" b="1">
                <a:solidFill>
                  <a:srgbClr val="14A79D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 dirty="0">
                <a:solidFill>
                  <a:srgbClr val="14A79D"/>
                </a:solidFill>
                <a:latin typeface="Aptos Display"/>
                <a:ea typeface="Aptos Display"/>
                <a:cs typeface="Aptos Display"/>
              </a:rPr>
              <a:t>faster RLVR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FFADD745-CD28-45C1-AAD2-2579C1EAB517}"/>
              </a:ext>
            </a:extLst>
          </p:cNvPr>
          <p:cNvSpPr>
            <a:spLocks noGrp="1"/>
          </p:cNvSpPr>
          <p:nvPr/>
        </p:nvSpPr>
        <p:spPr>
          <a:xfrm>
            <a:off x="0" y="40652700"/>
            <a:ext cx="32766000" cy="2190750"/>
          </a:xfrm>
          <a:prstGeom prst="rect">
            <a:avLst/>
          </a:prstGeom>
          <a:solidFill>
            <a:srgbClr val="1F1733"/>
          </a:solidFill>
          <a:ln w="19050">
            <a:solidFill>
              <a:srgbClr val="1F1733"/>
            </a:solidFill>
            <a:prstDash val="solid"/>
          </a:ln>
        </p:spPr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7D82C8F5-D72A-4E88-A772-2C1A185C05E5}"/>
              </a:ext>
            </a:extLst>
          </p:cNvPr>
          <p:cNvSpPr>
            <a:spLocks noGrp="1"/>
          </p:cNvSpPr>
          <p:nvPr/>
        </p:nvSpPr>
        <p:spPr>
          <a:xfrm>
            <a:off x="1838325" y="41490900"/>
            <a:ext cx="297180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025" b="0">
                <a:solidFill>
                  <a:srgbClr val="F5F0FF"/>
                </a:solidFill>
                <a:latin typeface="Aptos"/>
                <a:ea typeface="Aptos"/>
                <a:cs typeface="Aptos"/>
              </a:defRPr>
            </a:pPr>
            <a:r>
              <a:rPr sz="4000" b="0" dirty="0">
                <a:solidFill>
                  <a:srgbClr val="F5F0FF"/>
                </a:solidFill>
                <a:latin typeface="Aptos"/>
                <a:ea typeface="Aptos"/>
                <a:cs typeface="Aptos"/>
              </a:rPr>
              <a:t>Code: </a:t>
            </a:r>
            <a:r>
              <a:rPr lang="en-US" altLang="zh-CN" sz="4000" b="0" dirty="0">
                <a:solidFill>
                  <a:srgbClr val="F5F0FF"/>
                </a:solidFill>
                <a:latin typeface="Aptos"/>
                <a:ea typeface="Aptos"/>
                <a:cs typeface="Aptos"/>
              </a:rPr>
              <a:t>https://</a:t>
            </a:r>
            <a:r>
              <a:rPr sz="4000" b="0" dirty="0" err="1">
                <a:solidFill>
                  <a:srgbClr val="F5F0FF"/>
                </a:solidFill>
                <a:latin typeface="Aptos"/>
                <a:ea typeface="Aptos"/>
                <a:cs typeface="Aptos"/>
              </a:rPr>
              <a:t>github.com</a:t>
            </a:r>
            <a:r>
              <a:rPr sz="4000" b="0" dirty="0">
                <a:solidFill>
                  <a:srgbClr val="F5F0FF"/>
                </a:solidFill>
                <a:latin typeface="Aptos"/>
                <a:ea typeface="Aptos"/>
                <a:cs typeface="Aptos"/>
              </a:rPr>
              <a:t>/</a:t>
            </a:r>
            <a:r>
              <a:rPr sz="4000" b="0" dirty="0" err="1">
                <a:solidFill>
                  <a:srgbClr val="F5F0FF"/>
                </a:solidFill>
                <a:latin typeface="Aptos"/>
                <a:ea typeface="Aptos"/>
                <a:cs typeface="Aptos"/>
              </a:rPr>
              <a:t>thu-coai</a:t>
            </a:r>
            <a:r>
              <a:rPr sz="4000" b="0" dirty="0">
                <a:solidFill>
                  <a:srgbClr val="F5F0FF"/>
                </a:solidFill>
                <a:latin typeface="Aptos"/>
                <a:ea typeface="Aptos"/>
                <a:cs typeface="Aptos"/>
              </a:rPr>
              <a:t>/CROPI   |   Paper: </a:t>
            </a:r>
            <a:r>
              <a:rPr lang="en-US" altLang="zh-CN" sz="4000" b="0" dirty="0">
                <a:solidFill>
                  <a:srgbClr val="F5F0FF"/>
                </a:solidFill>
                <a:latin typeface="Aptos"/>
                <a:ea typeface="Aptos"/>
                <a:cs typeface="Aptos"/>
              </a:rPr>
              <a:t>https://</a:t>
            </a:r>
            <a:r>
              <a:rPr sz="4000" b="0" dirty="0" err="1">
                <a:solidFill>
                  <a:srgbClr val="F5F0FF"/>
                </a:solidFill>
                <a:latin typeface="Aptos"/>
                <a:ea typeface="Aptos"/>
                <a:cs typeface="Aptos"/>
              </a:rPr>
              <a:t>arxiv.org</a:t>
            </a:r>
            <a:r>
              <a:rPr sz="4000" b="0" dirty="0">
                <a:solidFill>
                  <a:srgbClr val="F5F0FF"/>
                </a:solidFill>
                <a:latin typeface="Aptos"/>
                <a:ea typeface="Aptos"/>
                <a:cs typeface="Aptos"/>
              </a:rPr>
              <a:t>/abs/2510.26491   |   Conversational AI Group, Tsinghua University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FA0EF3A6-1E73-67D1-0B61-BAB79D8E1CEF}"/>
              </a:ext>
            </a:extLst>
          </p:cNvPr>
          <p:cNvSpPr>
            <a:spLocks noGrp="1"/>
          </p:cNvSpPr>
          <p:nvPr/>
        </p:nvSpPr>
        <p:spPr>
          <a:xfrm>
            <a:off x="30058619" y="1740993"/>
            <a:ext cx="2652511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337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altLang="zh-CN" sz="24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Tsinghua</a:t>
            </a:r>
            <a:r>
              <a:rPr lang="zh-CN" altLang="en-US" sz="24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24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University</a:t>
            </a:r>
            <a:endParaRPr sz="2400" b="1" dirty="0">
              <a:solidFill>
                <a:srgbClr val="FFFFFF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90" name="图片 89">
            <a:extLst>
              <a:ext uri="{FF2B5EF4-FFF2-40B4-BE49-F238E27FC236}">
                <a16:creationId xmlns:a16="http://schemas.microsoft.com/office/drawing/2014/main" id="{61A3A0C2-39C1-8CDC-5F5E-D4580F193D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58793" y="581872"/>
            <a:ext cx="3488001" cy="2842680"/>
          </a:xfrm>
          <a:prstGeom prst="rect">
            <a:avLst/>
          </a:prstGeom>
          <a:effectLst>
            <a:softEdge rad="134163"/>
          </a:effectLst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9E787767-2B01-FCAF-8051-2D894D85F9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837" y="2499999"/>
            <a:ext cx="1459326" cy="1459326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5F0E5B3C-713B-27E9-4C05-83A6159FD9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4965" y="2537215"/>
            <a:ext cx="1459719" cy="1459719"/>
          </a:xfrm>
          <a:prstGeom prst="rect">
            <a:avLst/>
          </a:prstGeom>
        </p:spPr>
      </p:pic>
      <p:sp>
        <p:nvSpPr>
          <p:cNvPr id="95" name="矩形 94">
            <a:extLst>
              <a:ext uri="{FF2B5EF4-FFF2-40B4-BE49-F238E27FC236}">
                <a16:creationId xmlns:a16="http://schemas.microsoft.com/office/drawing/2014/main" id="{5B99CD98-CFA1-9C65-F7CB-6DF511422B71}"/>
              </a:ext>
            </a:extLst>
          </p:cNvPr>
          <p:cNvSpPr>
            <a:spLocks noGrp="1"/>
          </p:cNvSpPr>
          <p:nvPr/>
        </p:nvSpPr>
        <p:spPr>
          <a:xfrm>
            <a:off x="30426660" y="4113987"/>
            <a:ext cx="2339340" cy="303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725" b="0">
                <a:solidFill>
                  <a:srgbClr val="EDE9FE"/>
                </a:solidFill>
                <a:latin typeface="Aptos"/>
                <a:ea typeface="Aptos"/>
                <a:cs typeface="Aptos"/>
              </a:defRPr>
            </a:pPr>
            <a:r>
              <a:rPr lang="en-US" altLang="zh-CN" sz="2400" b="1" dirty="0">
                <a:solidFill>
                  <a:srgbClr val="EDE9FE"/>
                </a:solidFill>
                <a:latin typeface="Aptos"/>
                <a:ea typeface="Aptos"/>
                <a:cs typeface="Aptos"/>
              </a:rPr>
              <a:t>Author’s</a:t>
            </a:r>
            <a:r>
              <a:rPr lang="zh-CN" altLang="en-US" sz="2400" b="1" dirty="0">
                <a:solidFill>
                  <a:srgbClr val="EDE9FE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400" b="1" dirty="0">
                <a:solidFill>
                  <a:srgbClr val="EDE9FE"/>
                </a:solidFill>
                <a:latin typeface="Aptos"/>
                <a:ea typeface="Aptos"/>
                <a:cs typeface="Aptos"/>
              </a:rPr>
              <a:t>Page</a:t>
            </a: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EC767DA6-AE28-4AE4-8D48-59C4776CD2F2}"/>
              </a:ext>
            </a:extLst>
          </p:cNvPr>
          <p:cNvSpPr>
            <a:spLocks noGrp="1"/>
          </p:cNvSpPr>
          <p:nvPr/>
        </p:nvSpPr>
        <p:spPr>
          <a:xfrm>
            <a:off x="1872708" y="11232176"/>
            <a:ext cx="114300" cy="114300"/>
          </a:xfrm>
          <a:prstGeom prst="ellipse">
            <a:avLst/>
          </a:prstGeom>
          <a:solidFill>
            <a:srgbClr val="14A79D"/>
          </a:solidFill>
          <a:ln w="19050">
            <a:solidFill>
              <a:srgbClr val="14A79D"/>
            </a:solidFill>
            <a:prstDash val="solid"/>
          </a:ln>
        </p:spPr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A3B928A1-A918-F93E-0546-4F940584BA69}"/>
              </a:ext>
            </a:extLst>
          </p:cNvPr>
          <p:cNvSpPr>
            <a:spLocks noGrp="1"/>
          </p:cNvSpPr>
          <p:nvPr/>
        </p:nvSpPr>
        <p:spPr>
          <a:xfrm>
            <a:off x="2143124" y="11065527"/>
            <a:ext cx="13858876" cy="55054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Existing methods mostly rely on </a:t>
            </a:r>
            <a:r>
              <a:rPr lang="e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heuristics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: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 err="1">
                <a:solidFill>
                  <a:srgbClr val="1F1733"/>
                </a:solidFill>
                <a:latin typeface="Aptos"/>
                <a:ea typeface="Aptos"/>
                <a:cs typeface="Aptos"/>
              </a:rPr>
              <a:t>passrate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/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confidence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/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variance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…</a:t>
            </a:r>
            <a:endParaRPr lang="en" sz="3000" b="1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  <a:p>
            <a:pPr algn="l"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endParaRPr sz="3000" b="1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id="{67286748-E3C4-7EC8-19D4-E26DA8B34814}"/>
              </a:ext>
            </a:extLst>
          </p:cNvPr>
          <p:cNvSpPr>
            <a:spLocks noGrp="1"/>
          </p:cNvSpPr>
          <p:nvPr/>
        </p:nvSpPr>
        <p:spPr>
          <a:xfrm>
            <a:off x="1868992" y="11786019"/>
            <a:ext cx="114300" cy="114300"/>
          </a:xfrm>
          <a:prstGeom prst="ellipse">
            <a:avLst/>
          </a:prstGeom>
          <a:solidFill>
            <a:srgbClr val="14A79D"/>
          </a:solidFill>
          <a:ln w="19050">
            <a:solidFill>
              <a:srgbClr val="14A79D"/>
            </a:solidFill>
            <a:prstDash val="solid"/>
          </a:ln>
        </p:spPr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DF586A02-ACC4-5D7A-2AA6-FAB317458B8A}"/>
              </a:ext>
            </a:extLst>
          </p:cNvPr>
          <p:cNvSpPr>
            <a:spLocks noGrp="1"/>
          </p:cNvSpPr>
          <p:nvPr/>
        </p:nvSpPr>
        <p:spPr>
          <a:xfrm>
            <a:off x="2143124" y="11627977"/>
            <a:ext cx="13458826" cy="179407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Problem: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these signals are often static and tied to the initial model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,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it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’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s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uncertain</a:t>
            </a:r>
            <a:r>
              <a:rPr lang="zh-CN" altLang="en-US" sz="30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whether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and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how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big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the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data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contributes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to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the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LLM</a:t>
            </a:r>
            <a:r>
              <a:rPr lang="zh-CN" altLang="en-US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policy.</a:t>
            </a:r>
          </a:p>
          <a:p>
            <a:pPr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zh-CN" altLang="en-US" sz="2400" b="1" dirty="0">
                <a:latin typeface="Aptos"/>
                <a:ea typeface="Aptos"/>
                <a:cs typeface="Aptos"/>
              </a:rPr>
              <a:t>       </a:t>
            </a:r>
            <a:r>
              <a:rPr lang="en-US" altLang="zh-CN" sz="2400" b="1" dirty="0">
                <a:latin typeface="Aptos"/>
                <a:ea typeface="Aptos"/>
                <a:cs typeface="Aptos"/>
              </a:rPr>
              <a:t>RL objective: maximize expected reward on real tasks (the test distribution).</a:t>
            </a:r>
          </a:p>
          <a:p>
            <a:pPr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zh-CN" altLang="en-US" sz="2400" b="1" dirty="0">
                <a:latin typeface="Aptos"/>
                <a:ea typeface="Aptos"/>
                <a:cs typeface="Aptos"/>
              </a:rPr>
              <a:t>       </a:t>
            </a:r>
            <a:r>
              <a:rPr lang="en-US" altLang="zh-CN" sz="2400" b="1" dirty="0">
                <a:latin typeface="Aptos"/>
                <a:ea typeface="Aptos"/>
                <a:cs typeface="Aptos"/>
              </a:rPr>
              <a:t>Heuristics such as pass rate do not directly measure contribution to final RL performance.</a:t>
            </a:r>
          </a:p>
          <a:p>
            <a:pPr>
              <a:defRPr sz="2625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endParaRPr lang="en-US" altLang="zh-CN" sz="3000" b="1" dirty="0">
              <a:solidFill>
                <a:srgbClr val="FF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82349BD6-068F-62D0-E14C-F5B8DAF89958}"/>
              </a:ext>
            </a:extLst>
          </p:cNvPr>
          <p:cNvSpPr>
            <a:spLocks noGrp="1"/>
          </p:cNvSpPr>
          <p:nvPr/>
        </p:nvSpPr>
        <p:spPr>
          <a:xfrm>
            <a:off x="2333625" y="12663245"/>
            <a:ext cx="114300" cy="114300"/>
          </a:xfrm>
          <a:prstGeom prst="ellipse">
            <a:avLst/>
          </a:prstGeom>
          <a:solidFill>
            <a:srgbClr val="14A79D"/>
          </a:solidFill>
          <a:ln w="19050">
            <a:solidFill>
              <a:srgbClr val="14A79D"/>
            </a:solidFill>
            <a:prstDash val="solid"/>
          </a:ln>
        </p:spPr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1F29DD0D-14B3-9231-0DC4-6CA7A0B93D81}"/>
              </a:ext>
            </a:extLst>
          </p:cNvPr>
          <p:cNvSpPr>
            <a:spLocks noGrp="1"/>
          </p:cNvSpPr>
          <p:nvPr/>
        </p:nvSpPr>
        <p:spPr>
          <a:xfrm>
            <a:off x="2329910" y="13038668"/>
            <a:ext cx="114300" cy="114300"/>
          </a:xfrm>
          <a:prstGeom prst="ellipse">
            <a:avLst/>
          </a:prstGeom>
          <a:solidFill>
            <a:srgbClr val="14A79D"/>
          </a:solidFill>
          <a:ln w="19050">
            <a:solidFill>
              <a:srgbClr val="14A79D"/>
            </a:solidFill>
            <a:prstDash val="solid"/>
          </a:ln>
        </p:spPr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BD038C29-EA0B-1B75-35D9-83F82BA467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63228" y="19450965"/>
            <a:ext cx="9079007" cy="1093647"/>
          </a:xfrm>
          <a:prstGeom prst="rect">
            <a:avLst/>
          </a:prstGeom>
        </p:spPr>
      </p:pic>
      <p:pic>
        <p:nvPicPr>
          <p:cNvPr id="118" name="图片 117">
            <a:extLst>
              <a:ext uri="{FF2B5EF4-FFF2-40B4-BE49-F238E27FC236}">
                <a16:creationId xmlns:a16="http://schemas.microsoft.com/office/drawing/2014/main" id="{28BD7180-AF79-9AD5-8DBF-46A46BD765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763" y="17942338"/>
            <a:ext cx="5320885" cy="953976"/>
          </a:xfrm>
          <a:prstGeom prst="rect">
            <a:avLst/>
          </a:prstGeom>
        </p:spPr>
      </p:pic>
      <p:sp>
        <p:nvSpPr>
          <p:cNvPr id="31" name="圆角矩形 30">
            <a:extLst>
              <a:ext uri="{FF2B5EF4-FFF2-40B4-BE49-F238E27FC236}">
                <a16:creationId xmlns:a16="http://schemas.microsoft.com/office/drawing/2014/main" id="{FF4DD040-84F2-44E0-8287-EFB13F71FB37}"/>
              </a:ext>
            </a:extLst>
          </p:cNvPr>
          <p:cNvSpPr>
            <a:spLocks noGrp="1"/>
          </p:cNvSpPr>
          <p:nvPr/>
        </p:nvSpPr>
        <p:spPr>
          <a:xfrm>
            <a:off x="2466975" y="38002265"/>
            <a:ext cx="11299825" cy="2000250"/>
          </a:xfrm>
          <a:prstGeom prst="roundRect">
            <a:avLst>
              <a:gd name="adj" fmla="val 4762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F8B3050-AD6F-4265-9E2B-DF957ECB5BCA}"/>
              </a:ext>
            </a:extLst>
          </p:cNvPr>
          <p:cNvSpPr>
            <a:spLocks noGrp="1"/>
          </p:cNvSpPr>
          <p:nvPr/>
        </p:nvSpPr>
        <p:spPr>
          <a:xfrm>
            <a:off x="2286000" y="38271450"/>
            <a:ext cx="11056235" cy="1428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chemeClr val="accent2">
                <a:lumMod val="50000"/>
                <a:alpha val="0"/>
              </a:scheme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925" b="1">
                <a:solidFill>
                  <a:srgbClr val="7C3AE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dirty="0">
                <a:solidFill>
                  <a:schemeClr val="accent2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POPI = Offline trajectories + importance sampling</a:t>
            </a:r>
          </a:p>
          <a:p>
            <a:pPr algn="ctr">
              <a:defRPr sz="2925" b="1">
                <a:solidFill>
                  <a:srgbClr val="7C3AE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dirty="0">
                <a:solidFill>
                  <a:schemeClr val="accent2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Rollout-free influence for the online policy</a:t>
            </a:r>
          </a:p>
        </p:txBody>
      </p:sp>
      <p:pic>
        <p:nvPicPr>
          <p:cNvPr id="119" name="图片 118">
            <a:extLst>
              <a:ext uri="{FF2B5EF4-FFF2-40B4-BE49-F238E27FC236}">
                <a16:creationId xmlns:a16="http://schemas.microsoft.com/office/drawing/2014/main" id="{BA49F5A2-21C4-0151-3E6A-30150F1CB8E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703079" y="15846462"/>
            <a:ext cx="8756867" cy="605980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17214499" y="6744952"/>
            <a:ext cx="14030325" cy="6828091"/>
          </a:xfrm>
          <a:prstGeom prst="rect">
            <a:avLst/>
          </a:prstGeom>
        </p:spPr>
      </p:pic>
      <p:sp>
        <p:nvSpPr>
          <p:cNvPr id="120" name="矩形 119">
            <a:extLst>
              <a:ext uri="{FF2B5EF4-FFF2-40B4-BE49-F238E27FC236}">
                <a16:creationId xmlns:a16="http://schemas.microsoft.com/office/drawing/2014/main" id="{3E164D90-DC9D-8B47-B14E-16767B3C3563}"/>
              </a:ext>
            </a:extLst>
          </p:cNvPr>
          <p:cNvSpPr>
            <a:spLocks noGrp="1"/>
          </p:cNvSpPr>
          <p:nvPr/>
        </p:nvSpPr>
        <p:spPr>
          <a:xfrm>
            <a:off x="17697763" y="13716557"/>
            <a:ext cx="13150310" cy="1739756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marL="457200" indent="-457200" algn="l">
              <a:buClr>
                <a:schemeClr val="accent5">
                  <a:lumMod val="50000"/>
                </a:schemeClr>
              </a:buClr>
              <a:buSzPct val="80000"/>
              <a:buFont typeface="Wingdings" pitchFamily="2" charset="2"/>
              <a:buChar char="l"/>
              <a:defRPr sz="2700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CROPI: Curriculum RL with Off-Policy Influence Guidance</a:t>
            </a:r>
          </a:p>
          <a:p>
            <a:pPr marL="914400" lvl="1" indent="-457200">
              <a:buClr>
                <a:schemeClr val="accent5">
                  <a:lumMod val="50000"/>
                </a:schemeClr>
              </a:buClr>
              <a:buSzPct val="80000"/>
              <a:buFont typeface="Wingdings" pitchFamily="2" charset="2"/>
              <a:buChar char="l"/>
              <a:defRPr sz="2700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CROPI</a:t>
            </a:r>
            <a:r>
              <a:rPr lang="zh-CN" altLang="en-US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s</a:t>
            </a:r>
            <a:r>
              <a:rPr lang="en" sz="2700" b="1" dirty="0" err="1">
                <a:solidFill>
                  <a:srgbClr val="1F1733"/>
                </a:solidFill>
                <a:latin typeface="Aptos"/>
                <a:ea typeface="Aptos"/>
                <a:cs typeface="Aptos"/>
              </a:rPr>
              <a:t>plit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s</a:t>
            </a:r>
            <a:r>
              <a:rPr lang="e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RL training into multiple stages. 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(We</a:t>
            </a:r>
            <a:r>
              <a:rPr lang="zh-CN" altLang="en-US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use</a:t>
            </a:r>
            <a:r>
              <a:rPr lang="zh-CN" altLang="en-US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GRPO</a:t>
            </a:r>
            <a:r>
              <a:rPr lang="zh-CN" altLang="en-US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as</a:t>
            </a:r>
            <a:r>
              <a:rPr lang="zh-CN" altLang="en-US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RL</a:t>
            </a:r>
            <a:r>
              <a:rPr lang="zh-CN" altLang="en-US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altLang="zh-C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algorithm)</a:t>
            </a:r>
            <a:endParaRPr lang="en" sz="2700" b="1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  <a:p>
            <a:pPr marL="914400" lvl="1" indent="-457200">
              <a:buClr>
                <a:schemeClr val="accent5">
                  <a:lumMod val="50000"/>
                </a:schemeClr>
              </a:buClr>
              <a:buSzPct val="80000"/>
              <a:buFont typeface="Wingdings" pitchFamily="2" charset="2"/>
              <a:buChar char="l"/>
              <a:defRPr sz="2700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e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At each stage, use </a:t>
            </a:r>
            <a:r>
              <a:rPr lang="en" sz="2700" b="1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POPI to select the top 10% most influential data </a:t>
            </a:r>
            <a:r>
              <a:rPr lang="en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from the initial RL data pool, then continue GRPO training on this selected </a:t>
            </a:r>
          </a:p>
          <a:p>
            <a:pPr algn="l">
              <a:defRPr sz="2700" b="0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lang="zh-CN" altLang="en-US" sz="2700" b="1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 </a:t>
            </a:r>
            <a:endParaRPr sz="2700" b="1" dirty="0">
              <a:solidFill>
                <a:srgbClr val="1F173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1" name="圆角矩形 120">
            <a:extLst>
              <a:ext uri="{FF2B5EF4-FFF2-40B4-BE49-F238E27FC236}">
                <a16:creationId xmlns:a16="http://schemas.microsoft.com/office/drawing/2014/main" id="{D5A5FB70-6503-DC40-422B-03DB088F9F57}"/>
              </a:ext>
            </a:extLst>
          </p:cNvPr>
          <p:cNvSpPr>
            <a:spLocks noGrp="1"/>
          </p:cNvSpPr>
          <p:nvPr/>
        </p:nvSpPr>
        <p:spPr>
          <a:xfrm>
            <a:off x="14478000" y="37974212"/>
            <a:ext cx="16310009" cy="2000250"/>
          </a:xfrm>
          <a:prstGeom prst="roundRect">
            <a:avLst>
              <a:gd name="adj" fmla="val 4762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76729227-C1F2-D23E-12B2-316B7401E127}"/>
              </a:ext>
            </a:extLst>
          </p:cNvPr>
          <p:cNvSpPr>
            <a:spLocks noGrp="1"/>
          </p:cNvSpPr>
          <p:nvPr/>
        </p:nvSpPr>
        <p:spPr>
          <a:xfrm>
            <a:off x="14984147" y="38267002"/>
            <a:ext cx="15196578" cy="1428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925" b="1">
                <a:solidFill>
                  <a:srgbClr val="7C3AED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Data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Selection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with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POPI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(CROPI)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not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only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surpass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existing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baselines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in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RLVR,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but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also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demonstrated good interpretability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in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pass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rate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&amp;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semantic</a:t>
            </a:r>
            <a:r>
              <a:rPr lang="zh-CN" altLang="en-US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altLang="zh-CN" sz="3600" b="1" dirty="0">
                <a:solidFill>
                  <a:schemeClr val="accent6">
                    <a:lumMod val="50000"/>
                  </a:schemeClr>
                </a:solidFill>
                <a:latin typeface="Aptos Display"/>
                <a:ea typeface="Aptos Display"/>
                <a:cs typeface="Aptos Display"/>
              </a:rPr>
              <a:t>similarity.</a:t>
            </a:r>
            <a:endParaRPr sz="3600" b="1" dirty="0">
              <a:solidFill>
                <a:schemeClr val="accent6">
                  <a:lumMod val="50000"/>
                </a:schemeClr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C657EF1E-10C2-482A-BEC0-AA969A4916B8}"/>
              </a:ext>
            </a:extLst>
          </p:cNvPr>
          <p:cNvSpPr>
            <a:spLocks noGrp="1"/>
          </p:cNvSpPr>
          <p:nvPr/>
        </p:nvSpPr>
        <p:spPr>
          <a:xfrm>
            <a:off x="11953875" y="34555463"/>
            <a:ext cx="5334000" cy="2000250"/>
          </a:xfrm>
          <a:prstGeom prst="ellipse">
            <a:avLst/>
          </a:prstGeom>
          <a:solidFill>
            <a:srgbClr val="FFF1C9"/>
          </a:solidFill>
          <a:ln w="19050">
            <a:solidFill>
              <a:srgbClr val="F2C75B"/>
            </a:solidFill>
            <a:prstDash val="solid"/>
          </a:ln>
        </p:spPr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A8049226-A6C2-4E6B-83CF-031489A682D6}"/>
              </a:ext>
            </a:extLst>
          </p:cNvPr>
          <p:cNvSpPr>
            <a:spLocks noGrp="1"/>
          </p:cNvSpPr>
          <p:nvPr/>
        </p:nvSpPr>
        <p:spPr>
          <a:xfrm>
            <a:off x="12112178" y="34963989"/>
            <a:ext cx="4575622" cy="11525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3525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Influence</a:t>
            </a:r>
          </a:p>
          <a:p>
            <a:pPr algn="ctr">
              <a:defRPr sz="3525" b="1">
                <a:solidFill>
                  <a:srgbClr val="1F1733"/>
                </a:solidFill>
                <a:latin typeface="Aptos"/>
                <a:ea typeface="Aptos"/>
                <a:cs typeface="Aptos"/>
              </a:defRPr>
            </a:pPr>
            <a:r>
              <a:rPr sz="4000" dirty="0">
                <a:solidFill>
                  <a:srgbClr val="1F1733"/>
                </a:solidFill>
                <a:latin typeface="Aptos"/>
                <a:ea typeface="Aptos"/>
                <a:cs typeface="Aptos"/>
              </a:rPr>
              <a:t>Function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E7B648-26AA-021D-7462-6BB1142C92C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21785" y="8648350"/>
            <a:ext cx="12832195" cy="217905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56E6848-DF6D-9D2D-021C-F7F30CF574D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32228" y="16601121"/>
            <a:ext cx="6634721" cy="120098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E2BA3FD-48BB-F358-0DBD-0CFC1488135B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r="1101"/>
          <a:stretch>
            <a:fillRect/>
          </a:stretch>
        </p:blipFill>
        <p:spPr>
          <a:xfrm>
            <a:off x="2085595" y="21488433"/>
            <a:ext cx="12808356" cy="264697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4BD002B-3771-D2E8-7C34-DF9F5A50084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66975" y="26776628"/>
            <a:ext cx="7025137" cy="132465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DDE18088-45F3-22F2-D75E-BF21EE98192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53487" y="27054957"/>
            <a:ext cx="6532829" cy="95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609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606</Words>
  <Application>Microsoft Macintosh PowerPoint</Application>
  <DocSecurity>0</DocSecurity>
  <PresentationFormat>自定义</PresentationFormat>
  <Paragraphs>78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 Rounded MT Bold</vt:lpstr>
      <vt:lpstr>Calibri</vt:lpstr>
      <vt:lpstr>Cambria Math</vt:lpstr>
      <vt:lpstr>Gill Sans MT</vt:lpstr>
      <vt:lpstr>Wingdings</vt:lpstr>
      <vt:lpstr>ChatGPT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Erler Zhu</cp:lastModifiedBy>
  <cp:revision>46</cp:revision>
  <dcterms:created xsi:type="dcterms:W3CDTF">2026-06-04T08:01:39Z</dcterms:created>
  <dcterms:modified xsi:type="dcterms:W3CDTF">2026-06-05T07:04:58Z</dcterms:modified>
</cp:coreProperties>
</file>