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autoCompressPictures="0">
  <p:sldMasterIdLst>
    <p:sldMasterId id="2147483648" r:id="rId1"/>
    <p:sldMasterId id="2147483651" r:id="rId2"/>
    <p:sldMasterId id="2147483655" r:id="rId3"/>
    <p:sldMasterId id="2147483658" r:id="rId4"/>
    <p:sldMasterId id="2147483660" r:id="rId5"/>
  </p:sldMasterIdLst>
  <p:notesMasterIdLst>
    <p:notesMasterId r:id="rId29"/>
  </p:notesMasterIdLst>
  <p:sldIdLst>
    <p:sldId id="256" r:id="rId6"/>
    <p:sldId id="405" r:id="rId7"/>
    <p:sldId id="410" r:id="rId8"/>
    <p:sldId id="388" r:id="rId9"/>
    <p:sldId id="393" r:id="rId10"/>
    <p:sldId id="411" r:id="rId11"/>
    <p:sldId id="394" r:id="rId12"/>
    <p:sldId id="390" r:id="rId13"/>
    <p:sldId id="395" r:id="rId14"/>
    <p:sldId id="396" r:id="rId15"/>
    <p:sldId id="398" r:id="rId16"/>
    <p:sldId id="399" r:id="rId17"/>
    <p:sldId id="400" r:id="rId18"/>
    <p:sldId id="401" r:id="rId19"/>
    <p:sldId id="402" r:id="rId20"/>
    <p:sldId id="403" r:id="rId21"/>
    <p:sldId id="404" r:id="rId22"/>
    <p:sldId id="413" r:id="rId23"/>
    <p:sldId id="412" r:id="rId24"/>
    <p:sldId id="391" r:id="rId25"/>
    <p:sldId id="409" r:id="rId26"/>
    <p:sldId id="408" r:id="rId27"/>
    <p:sldId id="259" r:id="rId28"/>
  </p:sldIdLst>
  <p:sldSz cx="12192000" cy="6858000"/>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22F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6"/>
    <p:restoredTop sz="54554"/>
  </p:normalViewPr>
  <p:slideViewPr>
    <p:cSldViewPr snapToGrid="0" snapToObjects="1">
      <p:cViewPr varScale="1">
        <p:scale>
          <a:sx n="96" d="100"/>
          <a:sy n="96" d="100"/>
        </p:scale>
        <p:origin x="2632" y="176"/>
      </p:cViewPr>
      <p:guideLst/>
    </p:cSldViewPr>
  </p:slideViewPr>
  <p:outlineViewPr>
    <p:cViewPr>
      <p:scale>
        <a:sx n="33" d="100"/>
        <a:sy n="33" d="100"/>
      </p:scale>
      <p:origin x="0" y="-10808"/>
    </p:cViewPr>
  </p:outlineViewPr>
  <p:notesTextViewPr>
    <p:cViewPr>
      <p:scale>
        <a:sx n="1" d="1"/>
        <a:sy n="1" d="1"/>
      </p:scale>
      <p:origin x="0" y="0"/>
    </p:cViewPr>
  </p:notesTextViewPr>
  <p:notesViewPr>
    <p:cSldViewPr snapToGrid="0" snapToObjects="1">
      <p:cViewPr varScale="1">
        <p:scale>
          <a:sx n="94" d="100"/>
          <a:sy n="94" d="100"/>
        </p:scale>
        <p:origin x="2160"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tags" Target="tags/tag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9D7F1B-9CAB-1047-888F-5961F63FC0C9}" type="datetimeFigureOut">
              <a:rPr kumimoji="1" lang="zh-CN" altLang="en-US" smtClean="0"/>
              <a:t>2026/4/22</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47D6CFE-171C-3145-BC1E-A2E85EFDCFFA}" type="slidenum">
              <a:rPr kumimoji="1" lang="zh-CN" altLang="en-US" smtClean="0"/>
              <a:t>‹#›</a:t>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dirty="0"/>
              <a:t>大家好，我是来自清华大学 </a:t>
            </a:r>
            <a:r>
              <a:rPr kumimoji="1" lang="en-US" altLang="zh-CN" dirty="0" err="1"/>
              <a:t>CoAI</a:t>
            </a:r>
            <a:r>
              <a:rPr kumimoji="1" lang="zh-CN" altLang="en-US" dirty="0"/>
              <a:t> 实验室的博士生祝尔乐，今天很荣幸能参加本次研讨会，和大家公共探讨大模型强化学习的新技术。</a:t>
            </a:r>
            <a:r>
              <a:rPr lang="zh-CN" altLang="en-US" sz="1200" b="0" kern="1200" dirty="0">
                <a:solidFill>
                  <a:schemeClr val="tx1"/>
                </a:solidFill>
                <a:effectLst/>
                <a:latin typeface="+mn-lt"/>
                <a:ea typeface="+mn-ea"/>
                <a:cs typeface="+mn-cs"/>
              </a:rPr>
              <a:t>我今天想分享的主题是，面向大模型复杂任务场景，我们该如何去构建和选择强化学习数据。</a:t>
            </a:r>
            <a:endParaRPr kumimoji="1" lang="zh-CN" altLang="en-US" dirty="0"/>
          </a:p>
        </p:txBody>
      </p:sp>
      <p:sp>
        <p:nvSpPr>
          <p:cNvPr id="4" name="灯片编号占位符 3"/>
          <p:cNvSpPr>
            <a:spLocks noGrp="1"/>
          </p:cNvSpPr>
          <p:nvPr>
            <p:ph type="sldNum" sz="quarter" idx="5"/>
          </p:nvPr>
        </p:nvSpPr>
        <p:spPr/>
        <p:txBody>
          <a:bodyPr/>
          <a:lstStyle/>
          <a:p>
            <a:fld id="{547D6CFE-171C-3145-BC1E-A2E85EFDCFFA}" type="slidenum">
              <a:rPr kumimoji="1" lang="zh-CN" altLang="en-US" smtClean="0"/>
              <a:t>0</a:t>
            </a:fld>
            <a:endParaRPr kumimoji="1" lang="zh-CN" altLang="en-US"/>
          </a:p>
        </p:txBody>
      </p:sp>
    </p:spTree>
    <p:extLst>
      <p:ext uri="{BB962C8B-B14F-4D97-AF65-F5344CB8AC3E}">
        <p14:creationId xmlns:p14="http://schemas.microsoft.com/office/powerpoint/2010/main" val="37579111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4EE7B-68A1-30EA-31BC-EFA49838BCB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23860FC-8131-3F40-318E-585FA36BB9F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CC16147-0A14-82A3-B243-D759220A07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kern="1200" dirty="0">
                <a:solidFill>
                  <a:schemeClr val="tx1"/>
                </a:solidFill>
                <a:effectLst/>
                <a:latin typeface="+mn-lt"/>
                <a:ea typeface="+mn-ea"/>
                <a:cs typeface="+mn-cs"/>
              </a:rPr>
              <a:t>我的本次报告会围绕两个问题展开。第一个问题是，怎样高效地选择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数据，这部分对应我们最近的工作 </a:t>
            </a:r>
            <a:r>
              <a:rPr lang="en" altLang="zh-CN" sz="1200" b="0" kern="1200" dirty="0">
                <a:solidFill>
                  <a:schemeClr val="tx1"/>
                </a:solidFill>
                <a:effectLst/>
                <a:latin typeface="+mn-lt"/>
                <a:ea typeface="+mn-ea"/>
                <a:cs typeface="+mn-cs"/>
              </a:rPr>
              <a:t>CROPI</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第二个问题是，怎样合成高质量的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数据，这部分会结合我们在 </a:t>
            </a:r>
            <a:r>
              <a:rPr lang="en" altLang="zh-CN" sz="1200" b="0" kern="1200" dirty="0">
                <a:solidFill>
                  <a:schemeClr val="tx1"/>
                </a:solidFill>
                <a:effectLst/>
                <a:latin typeface="+mn-lt"/>
                <a:ea typeface="+mn-ea"/>
                <a:cs typeface="+mn-cs"/>
              </a:rPr>
              <a:t>GLM5.1 </a:t>
            </a:r>
            <a:r>
              <a:rPr lang="zh-CN" altLang="en" sz="1200" b="0" kern="1200" dirty="0">
                <a:solidFill>
                  <a:schemeClr val="tx1"/>
                </a:solidFill>
                <a:effectLst/>
                <a:latin typeface="+mn-lt"/>
                <a:ea typeface="+mn-ea"/>
                <a:cs typeface="+mn-cs"/>
              </a:rPr>
              <a:t>针对</a:t>
            </a:r>
            <a:r>
              <a:rPr lang="zh-CN" altLang="en-US" sz="1200" b="0" kern="1200" dirty="0">
                <a:solidFill>
                  <a:schemeClr val="tx1"/>
                </a:solidFill>
                <a:effectLst/>
                <a:latin typeface="+mn-lt"/>
                <a:ea typeface="+mn-ea"/>
                <a:cs typeface="+mn-cs"/>
              </a:rPr>
              <a:t> </a:t>
            </a:r>
            <a:r>
              <a:rPr lang="en-US" altLang="zh-CN" sz="1200" b="0" kern="1200" dirty="0">
                <a:solidFill>
                  <a:schemeClr val="tx1"/>
                </a:solidFill>
                <a:effectLst/>
                <a:latin typeface="+mn-lt"/>
                <a:ea typeface="+mn-ea"/>
                <a:cs typeface="+mn-cs"/>
              </a:rPr>
              <a:t>terminal</a:t>
            </a:r>
            <a:r>
              <a:rPr lang="zh-CN" altLang="en-US" sz="1200" b="0" kern="1200" dirty="0">
                <a:solidFill>
                  <a:schemeClr val="tx1"/>
                </a:solidFill>
                <a:effectLst/>
                <a:latin typeface="+mn-lt"/>
                <a:ea typeface="+mn-ea"/>
                <a:cs typeface="+mn-cs"/>
              </a:rPr>
              <a:t> </a:t>
            </a:r>
            <a:r>
              <a:rPr lang="en-US" altLang="zh-CN" sz="1200" b="0" kern="1200" dirty="0">
                <a:solidFill>
                  <a:schemeClr val="tx1"/>
                </a:solidFill>
                <a:effectLst/>
                <a:latin typeface="+mn-lt"/>
                <a:ea typeface="+mn-ea"/>
                <a:cs typeface="+mn-cs"/>
              </a:rPr>
              <a:t>RL</a:t>
            </a:r>
            <a:r>
              <a:rPr lang="zh-CN" altLang="en-US" sz="1200" b="0" kern="1200" dirty="0">
                <a:solidFill>
                  <a:schemeClr val="tx1"/>
                </a:solidFill>
                <a:effectLst/>
                <a:latin typeface="+mn-lt"/>
                <a:ea typeface="+mn-ea"/>
                <a:cs typeface="+mn-cs"/>
              </a:rPr>
              <a:t> 场景的工程实践中的一些经验来讲。</a:t>
            </a:r>
          </a:p>
          <a:p>
            <a:endParaRPr kumimoji="1" lang="zh-CN" altLang="en-US" dirty="0"/>
          </a:p>
        </p:txBody>
      </p:sp>
      <p:sp>
        <p:nvSpPr>
          <p:cNvPr id="4" name="灯片编号占位符 3">
            <a:extLst>
              <a:ext uri="{FF2B5EF4-FFF2-40B4-BE49-F238E27FC236}">
                <a16:creationId xmlns:a16="http://schemas.microsoft.com/office/drawing/2014/main" id="{471C433F-956C-351F-671C-7176A58AC13C}"/>
              </a:ext>
            </a:extLst>
          </p:cNvPr>
          <p:cNvSpPr>
            <a:spLocks noGrp="1"/>
          </p:cNvSpPr>
          <p:nvPr>
            <p:ph type="sldNum" sz="quarter" idx="5"/>
          </p:nvPr>
        </p:nvSpPr>
        <p:spPr/>
        <p:txBody>
          <a:bodyPr/>
          <a:lstStyle/>
          <a:p>
            <a:fld id="{547D6CFE-171C-3145-BC1E-A2E85EFDCFFA}" type="slidenum">
              <a:rPr kumimoji="1" lang="zh-CN" altLang="en-US" smtClean="0"/>
              <a:t>1</a:t>
            </a:fld>
            <a:endParaRPr kumimoji="1" lang="zh-CN" altLang="en-US"/>
          </a:p>
        </p:txBody>
      </p:sp>
    </p:spTree>
    <p:extLst>
      <p:ext uri="{BB962C8B-B14F-4D97-AF65-F5344CB8AC3E}">
        <p14:creationId xmlns:p14="http://schemas.microsoft.com/office/powerpoint/2010/main" val="2034362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E0222-3E35-CB99-1009-415802B05A1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8FE3265-5EF2-806D-34C0-6AB7844B73C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CC3031A-AC56-8635-4D95-FB541FD765A8}"/>
              </a:ext>
            </a:extLst>
          </p:cNvPr>
          <p:cNvSpPr>
            <a:spLocks noGrp="1"/>
          </p:cNvSpPr>
          <p:nvPr>
            <p:ph type="body" idx="1"/>
          </p:nvPr>
        </p:nvSpPr>
        <p:spPr/>
        <p:txBody>
          <a:bodyPr/>
          <a:lstStyle/>
          <a:p>
            <a:r>
              <a:rPr kumimoji="1" lang="zh-CN" altLang="en-US" dirty="0"/>
              <a:t>先来简单介绍下背景</a:t>
            </a:r>
            <a:endParaRPr kumimoji="1" lang="en-US" altLang="zh-CN" dirty="0"/>
          </a:p>
          <a:p>
            <a:endParaRPr kumimoji="1" lang="en-US" altLang="zh-CN" dirty="0"/>
          </a:p>
        </p:txBody>
      </p:sp>
      <p:sp>
        <p:nvSpPr>
          <p:cNvPr id="4" name="灯片编号占位符 3">
            <a:extLst>
              <a:ext uri="{FF2B5EF4-FFF2-40B4-BE49-F238E27FC236}">
                <a16:creationId xmlns:a16="http://schemas.microsoft.com/office/drawing/2014/main" id="{CF5E858B-5D15-0A91-D065-3E0CB1691257}"/>
              </a:ext>
            </a:extLst>
          </p:cNvPr>
          <p:cNvSpPr>
            <a:spLocks noGrp="1"/>
          </p:cNvSpPr>
          <p:nvPr>
            <p:ph type="sldNum" sz="quarter" idx="5"/>
          </p:nvPr>
        </p:nvSpPr>
        <p:spPr/>
        <p:txBody>
          <a:bodyPr/>
          <a:lstStyle/>
          <a:p>
            <a:fld id="{547D6CFE-171C-3145-BC1E-A2E85EFDCFFA}" type="slidenum">
              <a:rPr kumimoji="1" lang="zh-CN" altLang="en-US" smtClean="0"/>
              <a:t>2</a:t>
            </a:fld>
            <a:endParaRPr kumimoji="1" lang="zh-CN" altLang="en-US"/>
          </a:p>
        </p:txBody>
      </p:sp>
    </p:spTree>
    <p:extLst>
      <p:ext uri="{BB962C8B-B14F-4D97-AF65-F5344CB8AC3E}">
        <p14:creationId xmlns:p14="http://schemas.microsoft.com/office/powerpoint/2010/main" val="1143402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6459C-30B9-23A9-4BD3-184433D57E8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3951DF-6720-DFC3-4911-ACA720076654}"/>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3D4FC6B-DFF2-CD37-D618-8A9ABCEE5B67}"/>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从 </a:t>
            </a:r>
            <a:r>
              <a:rPr lang="en" altLang="zh-CN" sz="1200" b="0" kern="1200" dirty="0">
                <a:solidFill>
                  <a:schemeClr val="tx1"/>
                </a:solidFill>
                <a:effectLst/>
                <a:latin typeface="+mn-lt"/>
                <a:ea typeface="+mn-ea"/>
                <a:cs typeface="+mn-cs"/>
              </a:rPr>
              <a:t>O1 </a:t>
            </a:r>
            <a:r>
              <a:rPr lang="zh-CN" altLang="en-US" sz="1200" b="0" kern="1200" dirty="0">
                <a:solidFill>
                  <a:schemeClr val="tx1"/>
                </a:solidFill>
                <a:effectLst/>
                <a:latin typeface="+mn-lt"/>
                <a:ea typeface="+mn-ea"/>
                <a:cs typeface="+mn-cs"/>
              </a:rPr>
              <a:t>发布以来，</a:t>
            </a:r>
            <a:r>
              <a:rPr lang="en" altLang="zh-CN" sz="1200" b="0" kern="1200" dirty="0">
                <a:solidFill>
                  <a:schemeClr val="tx1"/>
                </a:solidFill>
                <a:effectLst/>
                <a:latin typeface="+mn-lt"/>
                <a:ea typeface="+mn-ea"/>
                <a:cs typeface="+mn-cs"/>
              </a:rPr>
              <a:t>RLVR</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也就是 </a:t>
            </a:r>
            <a:r>
              <a:rPr lang="en" altLang="zh-CN" sz="1200" b="0" kern="1200" dirty="0">
                <a:solidFill>
                  <a:schemeClr val="tx1"/>
                </a:solidFill>
                <a:effectLst/>
                <a:latin typeface="+mn-lt"/>
                <a:ea typeface="+mn-ea"/>
                <a:cs typeface="+mn-cs"/>
              </a:rPr>
              <a:t>Reinforcement Learning from Verifiable Rewards</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已经成为提升模型性能的一种非常有效的手段。我们看到 </a:t>
            </a:r>
            <a:r>
              <a:rPr lang="en" altLang="zh-CN" sz="1200" b="0" kern="1200" dirty="0">
                <a:solidFill>
                  <a:schemeClr val="tx1"/>
                </a:solidFill>
                <a:effectLst/>
                <a:latin typeface="+mn-lt"/>
                <a:ea typeface="+mn-ea"/>
                <a:cs typeface="+mn-cs"/>
              </a:rPr>
              <a:t>GPT</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DeepSeek</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Claude</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GLM </a:t>
            </a:r>
            <a:r>
              <a:rPr lang="zh-CN" altLang="en-US" sz="1200" b="0" kern="1200" dirty="0">
                <a:solidFill>
                  <a:schemeClr val="tx1"/>
                </a:solidFill>
                <a:effectLst/>
                <a:latin typeface="+mn-lt"/>
                <a:ea typeface="+mn-ea"/>
                <a:cs typeface="+mn-cs"/>
              </a:rPr>
              <a:t>等前沿模型，都在通过大规模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提升 </a:t>
            </a:r>
            <a:r>
              <a:rPr lang="en" altLang="zh-CN" sz="1200" b="0" kern="1200" dirty="0">
                <a:solidFill>
                  <a:schemeClr val="tx1"/>
                </a:solidFill>
                <a:effectLst/>
                <a:latin typeface="+mn-lt"/>
                <a:ea typeface="+mn-ea"/>
                <a:cs typeface="+mn-cs"/>
              </a:rPr>
              <a:t>reasoning </a:t>
            </a:r>
            <a:r>
              <a:rPr lang="zh-CN" altLang="en-US" sz="1200" b="0" kern="1200" dirty="0">
                <a:solidFill>
                  <a:schemeClr val="tx1"/>
                </a:solidFill>
                <a:effectLst/>
                <a:latin typeface="+mn-lt"/>
                <a:ea typeface="+mn-ea"/>
                <a:cs typeface="+mn-cs"/>
              </a:rPr>
              <a:t>和 </a:t>
            </a:r>
            <a:r>
              <a:rPr lang="en" altLang="zh-CN" sz="1200" b="0" kern="1200" dirty="0">
                <a:solidFill>
                  <a:schemeClr val="tx1"/>
                </a:solidFill>
                <a:effectLst/>
                <a:latin typeface="+mn-lt"/>
                <a:ea typeface="+mn-ea"/>
                <a:cs typeface="+mn-cs"/>
              </a:rPr>
              <a:t>agentic </a:t>
            </a:r>
            <a:r>
              <a:rPr lang="zh-CN" altLang="en-US" sz="1200" b="0" kern="1200" dirty="0">
                <a:solidFill>
                  <a:schemeClr val="tx1"/>
                </a:solidFill>
                <a:effectLst/>
                <a:latin typeface="+mn-lt"/>
                <a:ea typeface="+mn-ea"/>
                <a:cs typeface="+mn-cs"/>
              </a:rPr>
              <a:t>能力。</a:t>
            </a:r>
          </a:p>
          <a:p>
            <a:r>
              <a:rPr lang="zh-CN" altLang="en-US" sz="1200" b="0" kern="1200" dirty="0">
                <a:solidFill>
                  <a:schemeClr val="tx1"/>
                </a:solidFill>
                <a:effectLst/>
                <a:latin typeface="+mn-lt"/>
                <a:ea typeface="+mn-ea"/>
                <a:cs typeface="+mn-cs"/>
              </a:rPr>
              <a:t>如果把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拆开来看，它大致可以理解成三个部分：</a:t>
            </a:r>
            <a:r>
              <a:rPr lang="en" altLang="zh-CN" sz="1200" b="0" kern="1200" dirty="0">
                <a:solidFill>
                  <a:schemeClr val="tx1"/>
                </a:solidFill>
                <a:effectLst/>
                <a:latin typeface="+mn-lt"/>
                <a:ea typeface="+mn-ea"/>
                <a:cs typeface="+mn-cs"/>
              </a:rPr>
              <a:t>Infra</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Data</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Algorithm</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基础设施决定能不能跑起来，算法决定更新规则，而数据决定模型到底在什么样的任务分布上被优化。</a:t>
            </a:r>
          </a:p>
          <a:p>
            <a:r>
              <a:rPr lang="zh-CN" altLang="en-US" sz="1200" b="0" kern="1200" dirty="0">
                <a:solidFill>
                  <a:schemeClr val="tx1"/>
                </a:solidFill>
                <a:effectLst/>
                <a:latin typeface="+mn-lt"/>
                <a:ea typeface="+mn-ea"/>
                <a:cs typeface="+mn-cs"/>
              </a:rPr>
              <a:t>我今天的重点会放在 </a:t>
            </a:r>
            <a:r>
              <a:rPr lang="en" altLang="zh-CN" sz="1200" b="0" kern="1200" dirty="0">
                <a:solidFill>
                  <a:schemeClr val="tx1"/>
                </a:solidFill>
                <a:effectLst/>
                <a:latin typeface="+mn-lt"/>
                <a:ea typeface="+mn-ea"/>
                <a:cs typeface="+mn-cs"/>
              </a:rPr>
              <a:t>Data </a:t>
            </a:r>
            <a:r>
              <a:rPr lang="zh-CN" altLang="en-US" sz="1200" b="0" kern="1200" dirty="0">
                <a:solidFill>
                  <a:schemeClr val="tx1"/>
                </a:solidFill>
                <a:effectLst/>
                <a:latin typeface="+mn-lt"/>
                <a:ea typeface="+mn-ea"/>
                <a:cs typeface="+mn-cs"/>
              </a:rPr>
              <a:t>上。因为在很多复杂场景里，真正限制模型继续进化的，往往不是缺一个新的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算法，而是我们缺高质量、和当前模型能力匹配的数据。</a:t>
            </a:r>
          </a:p>
          <a:p>
            <a:endParaRPr kumimoji="1" lang="zh-CN" altLang="en-US" dirty="0"/>
          </a:p>
        </p:txBody>
      </p:sp>
      <p:sp>
        <p:nvSpPr>
          <p:cNvPr id="4" name="灯片编号占位符 3">
            <a:extLst>
              <a:ext uri="{FF2B5EF4-FFF2-40B4-BE49-F238E27FC236}">
                <a16:creationId xmlns:a16="http://schemas.microsoft.com/office/drawing/2014/main" id="{9490BE42-49EA-FD07-FC2F-F7D6FEBAFA44}"/>
              </a:ext>
            </a:extLst>
          </p:cNvPr>
          <p:cNvSpPr>
            <a:spLocks noGrp="1"/>
          </p:cNvSpPr>
          <p:nvPr>
            <p:ph type="sldNum" sz="quarter" idx="5"/>
          </p:nvPr>
        </p:nvSpPr>
        <p:spPr/>
        <p:txBody>
          <a:bodyPr/>
          <a:lstStyle/>
          <a:p>
            <a:fld id="{547D6CFE-171C-3145-BC1E-A2E85EFDCFFA}" type="slidenum">
              <a:rPr kumimoji="1" lang="zh-CN" altLang="en-US" smtClean="0"/>
              <a:t>3</a:t>
            </a:fld>
            <a:endParaRPr kumimoji="1" lang="zh-CN" altLang="en-US"/>
          </a:p>
        </p:txBody>
      </p:sp>
    </p:spTree>
    <p:extLst>
      <p:ext uri="{BB962C8B-B14F-4D97-AF65-F5344CB8AC3E}">
        <p14:creationId xmlns:p14="http://schemas.microsoft.com/office/powerpoint/2010/main" val="1381244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E0F65-F96A-DED0-28A3-B2AD58527CCD}"/>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5D9757C-19EE-DEA4-8DFF-514B30CE28A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4FA6EF04-69B8-D378-40FD-797844C8CDBC}"/>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这一页讲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和监督学习，也就是 </a:t>
            </a:r>
            <a:r>
              <a:rPr lang="en" altLang="zh-CN" sz="1200" b="0" kern="1200" dirty="0">
                <a:solidFill>
                  <a:schemeClr val="tx1"/>
                </a:solidFill>
                <a:effectLst/>
                <a:latin typeface="+mn-lt"/>
                <a:ea typeface="+mn-ea"/>
                <a:cs typeface="+mn-cs"/>
              </a:rPr>
              <a:t>PT/SFT </a:t>
            </a:r>
            <a:r>
              <a:rPr lang="zh-CN" altLang="en-US" sz="1200" b="0" kern="1200" dirty="0">
                <a:solidFill>
                  <a:schemeClr val="tx1"/>
                </a:solidFill>
                <a:effectLst/>
                <a:latin typeface="+mn-lt"/>
                <a:ea typeface="+mn-ea"/>
                <a:cs typeface="+mn-cs"/>
              </a:rPr>
              <a:t>的一个核心区别。</a:t>
            </a:r>
            <a:r>
              <a:rPr lang="en" altLang="zh-CN" sz="1200" b="0" kern="1200" dirty="0">
                <a:solidFill>
                  <a:schemeClr val="tx1"/>
                </a:solidFill>
                <a:effectLst/>
                <a:latin typeface="+mn-lt"/>
                <a:ea typeface="+mn-ea"/>
                <a:cs typeface="+mn-cs"/>
              </a:rPr>
              <a:t>PT </a:t>
            </a:r>
            <a:r>
              <a:rPr lang="zh-CN" altLang="en-US" sz="1200" b="0" kern="1200" dirty="0">
                <a:solidFill>
                  <a:schemeClr val="tx1"/>
                </a:solidFill>
                <a:effectLst/>
                <a:latin typeface="+mn-lt"/>
                <a:ea typeface="+mn-ea"/>
                <a:cs typeface="+mn-cs"/>
              </a:rPr>
              <a:t>和 </a:t>
            </a:r>
            <a:r>
              <a:rPr lang="en" altLang="zh-CN" sz="1200" b="0" kern="1200" dirty="0">
                <a:solidFill>
                  <a:schemeClr val="tx1"/>
                </a:solidFill>
                <a:effectLst/>
                <a:latin typeface="+mn-lt"/>
                <a:ea typeface="+mn-ea"/>
                <a:cs typeface="+mn-cs"/>
              </a:rPr>
              <a:t>SFT </a:t>
            </a:r>
            <a:r>
              <a:rPr lang="zh-CN" altLang="en-US" sz="1200" b="0" kern="1200" dirty="0">
                <a:solidFill>
                  <a:schemeClr val="tx1"/>
                </a:solidFill>
                <a:effectLst/>
                <a:latin typeface="+mn-lt"/>
                <a:ea typeface="+mn-ea"/>
                <a:cs typeface="+mn-cs"/>
              </a:rPr>
              <a:t>的训练目标本质上是最大似然，数据是静态给定的。只要有 </a:t>
            </a:r>
            <a:r>
              <a:rPr lang="en-US" altLang="zh-C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x, y)`</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就可以直接得到梯度信号。</a:t>
            </a:r>
          </a:p>
          <a:p>
            <a:r>
              <a:rPr lang="zh-CN" altLang="en-US" sz="1200" b="0" kern="1200" dirty="0">
                <a:solidFill>
                  <a:schemeClr val="tx1"/>
                </a:solidFill>
                <a:effectLst/>
                <a:latin typeface="+mn-lt"/>
                <a:ea typeface="+mn-ea"/>
                <a:cs typeface="+mn-cs"/>
              </a:rPr>
              <a:t>但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不一样。</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需要针对当前 </a:t>
            </a:r>
            <a:r>
              <a:rPr lang="en" altLang="zh-CN" sz="1200" b="0" kern="1200" dirty="0">
                <a:solidFill>
                  <a:schemeClr val="tx1"/>
                </a:solidFill>
                <a:effectLst/>
                <a:latin typeface="+mn-lt"/>
                <a:ea typeface="+mn-ea"/>
                <a:cs typeface="+mn-cs"/>
              </a:rPr>
              <a:t>policy </a:t>
            </a:r>
            <a:r>
              <a:rPr lang="zh-CN" altLang="en-US" sz="1200" b="0" kern="1200" dirty="0">
                <a:solidFill>
                  <a:schemeClr val="tx1"/>
                </a:solidFill>
                <a:effectLst/>
                <a:latin typeface="+mn-lt"/>
                <a:ea typeface="+mn-ea"/>
                <a:cs typeface="+mn-cs"/>
              </a:rPr>
              <a:t>先做采样，也就是 </a:t>
            </a:r>
            <a:r>
              <a:rPr lang="en" altLang="zh-CN" sz="1200" b="0" kern="1200" dirty="0">
                <a:solidFill>
                  <a:schemeClr val="tx1"/>
                </a:solidFill>
                <a:effectLst/>
                <a:latin typeface="+mn-lt"/>
                <a:ea typeface="+mn-ea"/>
                <a:cs typeface="+mn-cs"/>
              </a:rPr>
              <a:t>rollout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然后根据 </a:t>
            </a:r>
            <a:r>
              <a:rPr lang="en" altLang="zh-CN" sz="1200" b="0" kern="1200" dirty="0">
                <a:solidFill>
                  <a:schemeClr val="tx1"/>
                </a:solidFill>
                <a:effectLst/>
                <a:latin typeface="+mn-lt"/>
                <a:ea typeface="+mn-ea"/>
                <a:cs typeface="+mn-cs"/>
              </a:rPr>
              <a:t>rollout </a:t>
            </a:r>
            <a:r>
              <a:rPr lang="zh-CN" altLang="en-US" sz="1200" b="0" kern="1200" dirty="0">
                <a:solidFill>
                  <a:schemeClr val="tx1"/>
                </a:solidFill>
                <a:effectLst/>
                <a:latin typeface="+mn-lt"/>
                <a:ea typeface="+mn-ea"/>
                <a:cs typeface="+mn-cs"/>
              </a:rPr>
              <a:t>的结果拿到奖励，最后才有梯度信号。所以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的数据质量并不是一个静态属性，而是和当前被训练的 </a:t>
            </a:r>
            <a:r>
              <a:rPr lang="en" altLang="zh-CN" sz="1200" b="0" kern="1200" dirty="0">
                <a:solidFill>
                  <a:schemeClr val="tx1"/>
                </a:solidFill>
                <a:effectLst/>
                <a:latin typeface="+mn-lt"/>
                <a:ea typeface="+mn-ea"/>
                <a:cs typeface="+mn-cs"/>
              </a:rPr>
              <a:t>policy </a:t>
            </a:r>
            <a:r>
              <a:rPr lang="zh-CN" altLang="en-US" sz="1200" b="0" kern="1200" dirty="0">
                <a:solidFill>
                  <a:schemeClr val="tx1"/>
                </a:solidFill>
                <a:effectLst/>
                <a:latin typeface="+mn-lt"/>
                <a:ea typeface="+mn-ea"/>
                <a:cs typeface="+mn-cs"/>
              </a:rPr>
              <a:t>紧密耦合的。</a:t>
            </a:r>
          </a:p>
          <a:p>
            <a:r>
              <a:rPr lang="zh-CN" altLang="en-US" sz="1200" b="0" kern="1200" dirty="0">
                <a:solidFill>
                  <a:schemeClr val="tx1"/>
                </a:solidFill>
                <a:effectLst/>
                <a:latin typeface="+mn-lt"/>
                <a:ea typeface="+mn-ea"/>
                <a:cs typeface="+mn-cs"/>
              </a:rPr>
              <a:t>换句话说，在 </a:t>
            </a:r>
            <a:r>
              <a:rPr lang="en" altLang="zh-CN" sz="1200" b="0" kern="1200" dirty="0">
                <a:solidFill>
                  <a:schemeClr val="tx1"/>
                </a:solidFill>
                <a:effectLst/>
                <a:latin typeface="+mn-lt"/>
                <a:ea typeface="+mn-ea"/>
                <a:cs typeface="+mn-cs"/>
              </a:rPr>
              <a:t>SFT </a:t>
            </a:r>
            <a:r>
              <a:rPr lang="zh-CN" altLang="en-US" sz="1200" b="0" kern="1200" dirty="0">
                <a:solidFill>
                  <a:schemeClr val="tx1"/>
                </a:solidFill>
                <a:effectLst/>
                <a:latin typeface="+mn-lt"/>
                <a:ea typeface="+mn-ea"/>
                <a:cs typeface="+mn-cs"/>
              </a:rPr>
              <a:t>里，一条数据的好坏通常和模型本身没有直接关系；但在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里，一条数据的价值取决于当前模型能不能从中得到有效学习信号。于是一个自然的问题就是：我们到底该如何构建和选择针对模型当前能力的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数据？</a:t>
            </a:r>
          </a:p>
          <a:p>
            <a:endParaRPr kumimoji="1" lang="zh-CN" altLang="en-US" dirty="0"/>
          </a:p>
        </p:txBody>
      </p:sp>
      <p:sp>
        <p:nvSpPr>
          <p:cNvPr id="4" name="灯片编号占位符 3">
            <a:extLst>
              <a:ext uri="{FF2B5EF4-FFF2-40B4-BE49-F238E27FC236}">
                <a16:creationId xmlns:a16="http://schemas.microsoft.com/office/drawing/2014/main" id="{31AB1D09-35A8-FEC9-5585-A239310B96C9}"/>
              </a:ext>
            </a:extLst>
          </p:cNvPr>
          <p:cNvSpPr>
            <a:spLocks noGrp="1"/>
          </p:cNvSpPr>
          <p:nvPr>
            <p:ph type="sldNum" sz="quarter" idx="5"/>
          </p:nvPr>
        </p:nvSpPr>
        <p:spPr/>
        <p:txBody>
          <a:bodyPr/>
          <a:lstStyle/>
          <a:p>
            <a:fld id="{547D6CFE-171C-3145-BC1E-A2E85EFDCFFA}" type="slidenum">
              <a:rPr kumimoji="1" lang="zh-CN" altLang="en-US" smtClean="0"/>
              <a:t>4</a:t>
            </a:fld>
            <a:endParaRPr kumimoji="1" lang="zh-CN" altLang="en-US"/>
          </a:p>
        </p:txBody>
      </p:sp>
    </p:spTree>
    <p:extLst>
      <p:ext uri="{BB962C8B-B14F-4D97-AF65-F5344CB8AC3E}">
        <p14:creationId xmlns:p14="http://schemas.microsoft.com/office/powerpoint/2010/main" val="798699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497FE-EB61-DD83-5BDE-1BE5C342E43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EA375EC-B13A-D0C4-EA1A-3D721AE833DC}"/>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8878B19-C473-E03A-FF38-9E374BA39D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kern="1200" dirty="0">
                <a:solidFill>
                  <a:schemeClr val="tx1"/>
                </a:solidFill>
                <a:effectLst/>
                <a:latin typeface="+mn-lt"/>
                <a:ea typeface="+mn-ea"/>
                <a:cs typeface="+mn-cs"/>
              </a:rPr>
              <a:t>既然数据这么关键，那么什么样的数据最值得模型学习？接下来就进入第一个问题，也就是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数据选择。</a:t>
            </a:r>
            <a:r>
              <a:rPr kumimoji="1" lang="zh-CN" altLang="en-US" sz="1200" b="0" kern="1200" dirty="0">
                <a:solidFill>
                  <a:schemeClr val="tx1"/>
                </a:solidFill>
                <a:effectLst/>
                <a:latin typeface="+mn-lt"/>
                <a:ea typeface="+mn-ea"/>
                <a:cs typeface="+mn-cs"/>
              </a:rPr>
              <a:t>这里我将介绍我们在 </a:t>
            </a:r>
            <a:r>
              <a:rPr kumimoji="1" lang="en-US" altLang="zh-CN" sz="1200" b="0" kern="1200" dirty="0">
                <a:solidFill>
                  <a:schemeClr val="tx1"/>
                </a:solidFill>
                <a:effectLst/>
                <a:latin typeface="+mn-lt"/>
                <a:ea typeface="+mn-ea"/>
                <a:cs typeface="+mn-cs"/>
              </a:rPr>
              <a:t>ACL</a:t>
            </a:r>
            <a:r>
              <a:rPr kumimoji="1" lang="zh-CN" altLang="en-US" sz="1200" b="0" kern="1200" dirty="0">
                <a:solidFill>
                  <a:schemeClr val="tx1"/>
                </a:solidFill>
                <a:effectLst/>
                <a:latin typeface="+mn-lt"/>
                <a:ea typeface="+mn-ea"/>
                <a:cs typeface="+mn-cs"/>
              </a:rPr>
              <a:t> </a:t>
            </a:r>
            <a:r>
              <a:rPr kumimoji="1" lang="en-US" altLang="zh-CN" sz="1200" b="0" kern="1200" dirty="0">
                <a:solidFill>
                  <a:schemeClr val="tx1"/>
                </a:solidFill>
                <a:effectLst/>
                <a:latin typeface="+mn-lt"/>
                <a:ea typeface="+mn-ea"/>
                <a:cs typeface="+mn-cs"/>
              </a:rPr>
              <a:t>2026</a:t>
            </a:r>
            <a:r>
              <a:rPr kumimoji="1" lang="zh-CN" altLang="en-US" sz="1200" b="0" kern="1200" dirty="0">
                <a:solidFill>
                  <a:schemeClr val="tx1"/>
                </a:solidFill>
                <a:effectLst/>
                <a:latin typeface="+mn-lt"/>
                <a:ea typeface="+mn-ea"/>
                <a:cs typeface="+mn-cs"/>
              </a:rPr>
              <a:t> 上的工作</a:t>
            </a:r>
            <a:r>
              <a:rPr kumimoji="1" lang="en-US" altLang="zh-CN" sz="1200" b="0" kern="1200" dirty="0">
                <a:solidFill>
                  <a:schemeClr val="tx1"/>
                </a:solidFill>
                <a:effectLst/>
                <a:latin typeface="+mn-lt"/>
                <a:ea typeface="+mn-ea"/>
                <a:cs typeface="+mn-cs"/>
              </a:rPr>
              <a:t>CROPI</a:t>
            </a:r>
            <a:r>
              <a:rPr kumimoji="1" lang="zh-CN" altLang="en-US" sz="1200" b="0" kern="1200" dirty="0">
                <a:solidFill>
                  <a:schemeClr val="tx1"/>
                </a:solidFill>
                <a:effectLst/>
                <a:latin typeface="+mn-lt"/>
                <a:ea typeface="+mn-ea"/>
                <a:cs typeface="+mn-cs"/>
              </a:rPr>
              <a:t>，基于 </a:t>
            </a:r>
            <a:r>
              <a:rPr kumimoji="1" lang="en-US" altLang="zh-CN" sz="1200" b="0" kern="1200" dirty="0">
                <a:solidFill>
                  <a:schemeClr val="tx1"/>
                </a:solidFill>
                <a:effectLst/>
                <a:latin typeface="+mn-lt"/>
                <a:ea typeface="+mn-ea"/>
                <a:cs typeface="+mn-cs"/>
              </a:rPr>
              <a:t>Influence</a:t>
            </a:r>
            <a:r>
              <a:rPr kumimoji="1" lang="zh-CN" altLang="en-US" sz="1200" b="0" kern="1200" dirty="0">
                <a:solidFill>
                  <a:schemeClr val="tx1"/>
                </a:solidFill>
                <a:effectLst/>
                <a:latin typeface="+mn-lt"/>
                <a:ea typeface="+mn-ea"/>
                <a:cs typeface="+mn-cs"/>
              </a:rPr>
              <a:t> 理论构建的 </a:t>
            </a:r>
            <a:r>
              <a:rPr kumimoji="1" lang="en-US" altLang="zh-CN" sz="1200" b="0" kern="1200" dirty="0">
                <a:solidFill>
                  <a:schemeClr val="tx1"/>
                </a:solidFill>
                <a:effectLst/>
                <a:latin typeface="+mn-lt"/>
                <a:ea typeface="+mn-ea"/>
                <a:cs typeface="+mn-cs"/>
              </a:rPr>
              <a:t>RL</a:t>
            </a:r>
            <a:r>
              <a:rPr kumimoji="1" lang="zh-CN" altLang="en-US" sz="1200" b="0" kern="1200" dirty="0">
                <a:solidFill>
                  <a:schemeClr val="tx1"/>
                </a:solidFill>
                <a:effectLst/>
                <a:latin typeface="+mn-lt"/>
                <a:ea typeface="+mn-ea"/>
                <a:cs typeface="+mn-cs"/>
              </a:rPr>
              <a:t>数据选择算法</a:t>
            </a:r>
            <a:endParaRPr lang="zh-CN" altLang="en-US" sz="1200" b="0" kern="1200" dirty="0">
              <a:solidFill>
                <a:schemeClr val="tx1"/>
              </a:solidFill>
              <a:effectLst/>
              <a:latin typeface="+mn-lt"/>
              <a:ea typeface="+mn-ea"/>
              <a:cs typeface="+mn-cs"/>
            </a:endParaRPr>
          </a:p>
        </p:txBody>
      </p:sp>
      <p:sp>
        <p:nvSpPr>
          <p:cNvPr id="4" name="灯片编号占位符 3">
            <a:extLst>
              <a:ext uri="{FF2B5EF4-FFF2-40B4-BE49-F238E27FC236}">
                <a16:creationId xmlns:a16="http://schemas.microsoft.com/office/drawing/2014/main" id="{562B05D1-5612-E857-4092-0C6EC571AFE3}"/>
              </a:ext>
            </a:extLst>
          </p:cNvPr>
          <p:cNvSpPr>
            <a:spLocks noGrp="1"/>
          </p:cNvSpPr>
          <p:nvPr>
            <p:ph type="sldNum" sz="quarter" idx="5"/>
          </p:nvPr>
        </p:nvSpPr>
        <p:spPr/>
        <p:txBody>
          <a:bodyPr/>
          <a:lstStyle/>
          <a:p>
            <a:fld id="{547D6CFE-171C-3145-BC1E-A2E85EFDCFFA}" type="slidenum">
              <a:rPr kumimoji="1" lang="zh-CN" altLang="en-US" smtClean="0"/>
              <a:t>5</a:t>
            </a:fld>
            <a:endParaRPr kumimoji="1" lang="zh-CN" altLang="en-US"/>
          </a:p>
        </p:txBody>
      </p:sp>
    </p:spTree>
    <p:extLst>
      <p:ext uri="{BB962C8B-B14F-4D97-AF65-F5344CB8AC3E}">
        <p14:creationId xmlns:p14="http://schemas.microsoft.com/office/powerpoint/2010/main" val="3279558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46463-5945-800C-25E3-609FD66BB13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9DDA29D-C03A-1767-7E01-D7ED93ED5859}"/>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1749204-ED3D-BEB4-DD57-3077DB72DA33}"/>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现有很多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数据选择方法，其实主要还是依赖 </a:t>
            </a:r>
            <a:r>
              <a:rPr lang="en" altLang="zh-CN" sz="1200" b="0" kern="1200" dirty="0">
                <a:solidFill>
                  <a:schemeClr val="tx1"/>
                </a:solidFill>
                <a:effectLst/>
                <a:latin typeface="+mn-lt"/>
                <a:ea typeface="+mn-ea"/>
                <a:cs typeface="+mn-cs"/>
              </a:rPr>
              <a:t>heuristic</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常见的指标包括 </a:t>
            </a:r>
            <a:r>
              <a:rPr lang="en" altLang="zh-CN" sz="1200" b="0" kern="1200" dirty="0">
                <a:solidFill>
                  <a:schemeClr val="tx1"/>
                </a:solidFill>
                <a:effectLst/>
                <a:latin typeface="+mn-lt"/>
                <a:ea typeface="+mn-ea"/>
                <a:cs typeface="+mn-cs"/>
              </a:rPr>
              <a:t>pass rate</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confidence</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variance </a:t>
            </a:r>
            <a:r>
              <a:rPr lang="zh-CN" altLang="en-US" sz="1200" b="0" kern="1200" dirty="0">
                <a:solidFill>
                  <a:schemeClr val="tx1"/>
                </a:solidFill>
                <a:effectLst/>
                <a:latin typeface="+mn-lt"/>
                <a:ea typeface="+mn-ea"/>
                <a:cs typeface="+mn-cs"/>
              </a:rPr>
              <a:t>等等。</a:t>
            </a:r>
            <a:endParaRPr lang="en-US" altLang="zh-C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这些指标有一些共性问题：它们大多是静态的，或者强依赖于初始模型。</a:t>
            </a:r>
            <a:endParaRPr lang="en-US" altLang="zh-C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但更关键的问题其实不是“这条数据看起来难不难”，而是“学了这条数据之后，模型会不会朝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目标方向前进”。</a:t>
            </a:r>
            <a:endParaRPr lang="en-US" altLang="zh-C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如果我们真正关心的是在真实任务场景，也就是测试分布上的期望 </a:t>
            </a:r>
            <a:r>
              <a:rPr lang="en" altLang="zh-CN" sz="1200" b="0" kern="1200" dirty="0">
                <a:solidFill>
                  <a:schemeClr val="tx1"/>
                </a:solidFill>
                <a:effectLst/>
                <a:latin typeface="+mn-lt"/>
                <a:ea typeface="+mn-ea"/>
                <a:cs typeface="+mn-cs"/>
              </a:rPr>
              <a:t>reward</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那么 </a:t>
            </a:r>
            <a:r>
              <a:rPr lang="en" altLang="zh-CN" sz="1200" b="0" kern="1200" dirty="0">
                <a:solidFill>
                  <a:schemeClr val="tx1"/>
                </a:solidFill>
                <a:effectLst/>
                <a:latin typeface="+mn-lt"/>
                <a:ea typeface="+mn-ea"/>
                <a:cs typeface="+mn-cs"/>
              </a:rPr>
              <a:t>pass rate </a:t>
            </a:r>
            <a:r>
              <a:rPr lang="zh-CN" altLang="en-US" sz="1200" b="0" kern="1200" dirty="0">
                <a:solidFill>
                  <a:schemeClr val="tx1"/>
                </a:solidFill>
                <a:effectLst/>
                <a:latin typeface="+mn-lt"/>
                <a:ea typeface="+mn-ea"/>
                <a:cs typeface="+mn-cs"/>
              </a:rPr>
              <a:t>这类 </a:t>
            </a:r>
            <a:r>
              <a:rPr lang="en" altLang="zh-CN" sz="1200" b="0" kern="1200" dirty="0">
                <a:solidFill>
                  <a:schemeClr val="tx1"/>
                </a:solidFill>
                <a:effectLst/>
                <a:latin typeface="+mn-lt"/>
                <a:ea typeface="+mn-ea"/>
                <a:cs typeface="+mn-cs"/>
              </a:rPr>
              <a:t>heuristic </a:t>
            </a:r>
            <a:r>
              <a:rPr lang="zh-CN" altLang="en-US" sz="1200" b="0" kern="1200" dirty="0">
                <a:solidFill>
                  <a:schemeClr val="tx1"/>
                </a:solidFill>
                <a:effectLst/>
                <a:latin typeface="+mn-lt"/>
                <a:ea typeface="+mn-ea"/>
                <a:cs typeface="+mn-cs"/>
              </a:rPr>
              <a:t>指标并不能直接反映它对最终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性能的贡献。</a:t>
            </a:r>
            <a:endParaRPr lang="en-US" altLang="zh-C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所以我么的核心</a:t>
            </a:r>
            <a:r>
              <a:rPr lang="en-US" altLang="zh-CN" sz="1200" b="0" kern="1200" dirty="0">
                <a:solidFill>
                  <a:schemeClr val="tx1"/>
                </a:solidFill>
                <a:effectLst/>
                <a:latin typeface="+mn-lt"/>
                <a:ea typeface="+mn-ea"/>
                <a:cs typeface="+mn-cs"/>
              </a:rPr>
              <a:t>motivation</a:t>
            </a:r>
            <a:r>
              <a:rPr lang="zh-CN" altLang="en-US" sz="1200" b="0" kern="1200" dirty="0">
                <a:solidFill>
                  <a:schemeClr val="tx1"/>
                </a:solidFill>
                <a:effectLst/>
                <a:latin typeface="+mn-lt"/>
                <a:ea typeface="+mn-ea"/>
                <a:cs typeface="+mn-cs"/>
              </a:rPr>
              <a:t>是：我们想找的是一种更直接面向优化目标的方法。</a:t>
            </a:r>
          </a:p>
          <a:p>
            <a:endParaRPr kumimoji="1" lang="zh-CN" altLang="en-US" dirty="0"/>
          </a:p>
        </p:txBody>
      </p:sp>
      <p:sp>
        <p:nvSpPr>
          <p:cNvPr id="4" name="灯片编号占位符 3">
            <a:extLst>
              <a:ext uri="{FF2B5EF4-FFF2-40B4-BE49-F238E27FC236}">
                <a16:creationId xmlns:a16="http://schemas.microsoft.com/office/drawing/2014/main" id="{708FA652-E9A7-733A-0049-70FFF00EC001}"/>
              </a:ext>
            </a:extLst>
          </p:cNvPr>
          <p:cNvSpPr>
            <a:spLocks noGrp="1"/>
          </p:cNvSpPr>
          <p:nvPr>
            <p:ph type="sldNum" sz="quarter" idx="5"/>
          </p:nvPr>
        </p:nvSpPr>
        <p:spPr/>
        <p:txBody>
          <a:bodyPr/>
          <a:lstStyle/>
          <a:p>
            <a:fld id="{547D6CFE-171C-3145-BC1E-A2E85EFDCFFA}" type="slidenum">
              <a:rPr kumimoji="1" lang="zh-CN" altLang="en-US" smtClean="0"/>
              <a:t>6</a:t>
            </a:fld>
            <a:endParaRPr kumimoji="1" lang="zh-CN" altLang="en-US"/>
          </a:p>
        </p:txBody>
      </p:sp>
    </p:spTree>
    <p:extLst>
      <p:ext uri="{BB962C8B-B14F-4D97-AF65-F5344CB8AC3E}">
        <p14:creationId xmlns:p14="http://schemas.microsoft.com/office/powerpoint/2010/main" val="25195406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36C8D-061A-7350-47BC-F0053A7BDFAF}"/>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0569EC4C-A182-D457-B3C6-7109A484DE4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CB602EE-5A11-36BD-07B3-95E7B8761223}"/>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那么我们应该怎么直接从</a:t>
            </a:r>
            <a:r>
              <a:rPr lang="en-US" altLang="zh-CN" sz="1200" b="0" kern="1200" dirty="0">
                <a:solidFill>
                  <a:schemeClr val="tx1"/>
                </a:solidFill>
                <a:effectLst/>
                <a:latin typeface="+mn-lt"/>
                <a:ea typeface="+mn-ea"/>
                <a:cs typeface="+mn-cs"/>
              </a:rPr>
              <a:t>RL</a:t>
            </a:r>
            <a:r>
              <a:rPr lang="zh-CN" altLang="en-US" sz="1200" b="0" kern="1200" dirty="0">
                <a:solidFill>
                  <a:schemeClr val="tx1"/>
                </a:solidFill>
                <a:effectLst/>
                <a:latin typeface="+mn-lt"/>
                <a:ea typeface="+mn-ea"/>
                <a:cs typeface="+mn-cs"/>
              </a:rPr>
              <a:t>优化目标出发选择数据呢？</a:t>
            </a:r>
            <a:endParaRPr lang="en-US" altLang="zh-C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这里引入一个理论工具，就是 </a:t>
            </a:r>
            <a:r>
              <a:rPr lang="en" altLang="zh-CN" sz="1200" b="0" kern="1200" dirty="0">
                <a:solidFill>
                  <a:schemeClr val="tx1"/>
                </a:solidFill>
                <a:effectLst/>
                <a:latin typeface="+mn-lt"/>
                <a:ea typeface="+mn-ea"/>
                <a:cs typeface="+mn-cs"/>
              </a:rPr>
              <a:t>Influence Function</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它的基本思想是，按照数据对优化目标的“贡献程度”来选择数据。</a:t>
            </a:r>
          </a:p>
          <a:p>
            <a:r>
              <a:rPr lang="zh-CN" altLang="en-US" sz="1200" b="0" kern="1200" dirty="0">
                <a:solidFill>
                  <a:schemeClr val="tx1"/>
                </a:solidFill>
                <a:effectLst/>
                <a:latin typeface="+mn-lt"/>
                <a:ea typeface="+mn-ea"/>
                <a:cs typeface="+mn-cs"/>
              </a:rPr>
              <a:t>在我们的设定里，</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的优化目标可以理解为：最大化模型在测试场景上的期望 </a:t>
            </a:r>
            <a:r>
              <a:rPr lang="en" altLang="zh-CN" sz="1200" b="0" kern="1200" dirty="0">
                <a:solidFill>
                  <a:schemeClr val="tx1"/>
                </a:solidFill>
                <a:effectLst/>
                <a:latin typeface="+mn-lt"/>
                <a:ea typeface="+mn-ea"/>
                <a:cs typeface="+mn-cs"/>
              </a:rPr>
              <a:t>reward</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训练集提供候选数据，测试集或者验证集代表我们真正关心的目标分布。</a:t>
            </a:r>
            <a:endParaRPr lang="en-US" altLang="zh-CN"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Influence</a:t>
            </a:r>
            <a:r>
              <a:rPr lang="zh-CN" altLang="en-US" dirty="0"/>
              <a:t> 的基本思想是把训练后目标性能的提升看做不同训练数据贡献的总和</a:t>
            </a: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所以如果一条训练数据，能对这个目标函数带来更大的提升，那它就应该更值得被选中。这个思路和 </a:t>
            </a:r>
            <a:r>
              <a:rPr lang="en" altLang="zh-CN" sz="1200" b="0" kern="1200" dirty="0">
                <a:solidFill>
                  <a:schemeClr val="tx1"/>
                </a:solidFill>
                <a:effectLst/>
                <a:latin typeface="+mn-lt"/>
                <a:ea typeface="+mn-ea"/>
                <a:cs typeface="+mn-cs"/>
              </a:rPr>
              <a:t>heuristic </a:t>
            </a:r>
            <a:r>
              <a:rPr lang="zh-CN" altLang="en-US" sz="1200" b="0" kern="1200" dirty="0">
                <a:solidFill>
                  <a:schemeClr val="tx1"/>
                </a:solidFill>
                <a:effectLst/>
                <a:latin typeface="+mn-lt"/>
                <a:ea typeface="+mn-ea"/>
                <a:cs typeface="+mn-cs"/>
              </a:rPr>
              <a:t>最大的不同在于，它不是按数据的表面特征选，而是按它对最终目标的边际贡献选。</a:t>
            </a:r>
          </a:p>
          <a:p>
            <a:endParaRPr kumimoji="1" lang="zh-CN" altLang="en-US" dirty="0"/>
          </a:p>
        </p:txBody>
      </p:sp>
      <p:sp>
        <p:nvSpPr>
          <p:cNvPr id="4" name="灯片编号占位符 3">
            <a:extLst>
              <a:ext uri="{FF2B5EF4-FFF2-40B4-BE49-F238E27FC236}">
                <a16:creationId xmlns:a16="http://schemas.microsoft.com/office/drawing/2014/main" id="{427EE21D-A515-10E6-6B10-B8B40FB4E83B}"/>
              </a:ext>
            </a:extLst>
          </p:cNvPr>
          <p:cNvSpPr>
            <a:spLocks noGrp="1"/>
          </p:cNvSpPr>
          <p:nvPr>
            <p:ph type="sldNum" sz="quarter" idx="5"/>
          </p:nvPr>
        </p:nvSpPr>
        <p:spPr/>
        <p:txBody>
          <a:bodyPr/>
          <a:lstStyle/>
          <a:p>
            <a:fld id="{547D6CFE-171C-3145-BC1E-A2E85EFDCFFA}" type="slidenum">
              <a:rPr kumimoji="1" lang="zh-CN" altLang="en-US" smtClean="0"/>
              <a:t>7</a:t>
            </a:fld>
            <a:endParaRPr kumimoji="1" lang="zh-CN" altLang="en-US"/>
          </a:p>
        </p:txBody>
      </p:sp>
    </p:spTree>
    <p:extLst>
      <p:ext uri="{BB962C8B-B14F-4D97-AF65-F5344CB8AC3E}">
        <p14:creationId xmlns:p14="http://schemas.microsoft.com/office/powerpoint/2010/main" val="2302797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1FB61-B218-F797-AA8B-C4DEA8F5165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4067044-A94A-A229-635C-69551E0B67A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1AC3D72-C56C-3CE3-2B26-BE2705F4D39C}"/>
              </a:ext>
            </a:extLst>
          </p:cNvPr>
          <p:cNvSpPr>
            <a:spLocks noGrp="1"/>
          </p:cNvSpPr>
          <p:nvPr>
            <p:ph type="body" idx="1"/>
          </p:nvPr>
        </p:nvSpPr>
        <p:spPr/>
        <p:txBody>
          <a:bodyPr/>
          <a:lstStyle/>
          <a:p>
            <a:r>
              <a:rPr kumimoji="1" lang="zh-CN" altLang="en-US" dirty="0"/>
              <a:t>我们采用了一阶的 </a:t>
            </a:r>
            <a:r>
              <a:rPr kumimoji="1" lang="en-US" altLang="zh-CN" dirty="0"/>
              <a:t>Influence</a:t>
            </a:r>
            <a:r>
              <a:rPr kumimoji="1" lang="zh-CN" altLang="en-US" dirty="0"/>
              <a:t> </a:t>
            </a:r>
            <a:r>
              <a:rPr kumimoji="1" lang="en-US" altLang="zh-CN" dirty="0"/>
              <a:t>Function</a:t>
            </a:r>
            <a:r>
              <a:rPr kumimoji="1" lang="zh-CN" altLang="en-US" dirty="0"/>
              <a:t> ，也就是 </a:t>
            </a:r>
            <a:r>
              <a:rPr kumimoji="1" lang="en-US" altLang="zh-CN" dirty="0" err="1"/>
              <a:t>tracinf</a:t>
            </a:r>
            <a:r>
              <a:rPr kumimoji="1" lang="zh-CN" altLang="en-US" dirty="0"/>
              <a:t>，也过对 </a:t>
            </a:r>
            <a:r>
              <a:rPr kumimoji="1" lang="en" altLang="zh-CN" dirty="0"/>
              <a:t>RL </a:t>
            </a:r>
            <a:r>
              <a:rPr kumimoji="1" lang="zh-CN" altLang="en-US" dirty="0"/>
              <a:t>优化目标做一阶 </a:t>
            </a:r>
            <a:r>
              <a:rPr kumimoji="1" lang="en" altLang="zh-CN" dirty="0"/>
              <a:t>Taylor </a:t>
            </a:r>
            <a:r>
              <a:rPr kumimoji="1" lang="zh-CN" altLang="en-US" dirty="0"/>
              <a:t>展开，再用 </a:t>
            </a:r>
            <a:r>
              <a:rPr kumimoji="1" lang="en" altLang="zh-CN" dirty="0"/>
              <a:t>SGD </a:t>
            </a:r>
            <a:r>
              <a:rPr kumimoji="1" lang="zh-CN" altLang="en-US" dirty="0"/>
              <a:t>近似参数更新，去刻画单条训练数据对测试目标的影响。</a:t>
            </a:r>
          </a:p>
          <a:p>
            <a:r>
              <a:rPr kumimoji="1" lang="zh-CN" altLang="en-US" dirty="0"/>
              <a:t>直观上，它是在问这样一个问题：如果模型用这条训练数据做了一步更新，那么目标函数会提升多少？这个提升量，就可以看成这条数据的 </a:t>
            </a:r>
            <a:r>
              <a:rPr kumimoji="1" lang="en" altLang="zh-CN" dirty="0"/>
              <a:t>influence</a:t>
            </a:r>
            <a:r>
              <a:rPr kumimoji="1" lang="zh-CN" altLang="en" dirty="0"/>
              <a:t>。</a:t>
            </a:r>
          </a:p>
        </p:txBody>
      </p:sp>
      <p:sp>
        <p:nvSpPr>
          <p:cNvPr id="4" name="灯片编号占位符 3">
            <a:extLst>
              <a:ext uri="{FF2B5EF4-FFF2-40B4-BE49-F238E27FC236}">
                <a16:creationId xmlns:a16="http://schemas.microsoft.com/office/drawing/2014/main" id="{A37F4C35-E35C-91FA-9144-8D8C526CC337}"/>
              </a:ext>
            </a:extLst>
          </p:cNvPr>
          <p:cNvSpPr>
            <a:spLocks noGrp="1"/>
          </p:cNvSpPr>
          <p:nvPr>
            <p:ph type="sldNum" sz="quarter" idx="5"/>
          </p:nvPr>
        </p:nvSpPr>
        <p:spPr/>
        <p:txBody>
          <a:bodyPr/>
          <a:lstStyle/>
          <a:p>
            <a:fld id="{547D6CFE-171C-3145-BC1E-A2E85EFDCFFA}" type="slidenum">
              <a:rPr kumimoji="1" lang="zh-CN" altLang="en-US" smtClean="0"/>
              <a:t>8</a:t>
            </a:fld>
            <a:endParaRPr kumimoji="1" lang="zh-CN" altLang="en-US"/>
          </a:p>
        </p:txBody>
      </p:sp>
    </p:spTree>
    <p:extLst>
      <p:ext uri="{BB962C8B-B14F-4D97-AF65-F5344CB8AC3E}">
        <p14:creationId xmlns:p14="http://schemas.microsoft.com/office/powerpoint/2010/main" val="354441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C0A346-0E12-4DFD-21E1-CFEA4E73839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967BF2E-6F71-8F53-9430-B6E95885E152}"/>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13ED6611-3190-4B7D-089C-25135A2E1FE1}"/>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假设有很多条训练数据，对某个测试样本 </a:t>
            </a:r>
            <a:r>
              <a:rPr lang="en-US" altLang="zh-CN" sz="1200" b="0" kern="1200" dirty="0">
                <a:solidFill>
                  <a:schemeClr val="tx1"/>
                </a:solidFill>
                <a:effectLst/>
                <a:latin typeface="+mn-lt"/>
                <a:ea typeface="+mn-ea"/>
                <a:cs typeface="+mn-cs"/>
              </a:rPr>
              <a:t>s0’</a:t>
            </a:r>
            <a:r>
              <a:rPr lang="zh-CN" altLang="en-US" sz="1200" b="0" kern="1200" dirty="0">
                <a:solidFill>
                  <a:schemeClr val="tx1"/>
                </a:solidFill>
                <a:effectLst/>
                <a:latin typeface="+mn-lt"/>
                <a:ea typeface="+mn-ea"/>
                <a:cs typeface="+mn-cs"/>
              </a:rPr>
              <a:t> 来说，如果 </a:t>
            </a:r>
            <a:r>
              <a:rPr lang="en" altLang="zh-CN" sz="1200" b="0" kern="1200" dirty="0">
                <a:solidFill>
                  <a:schemeClr val="tx1"/>
                </a:solidFill>
                <a:effectLst/>
                <a:latin typeface="+mn-lt"/>
                <a:ea typeface="+mn-ea"/>
                <a:cs typeface="+mn-cs"/>
              </a:rPr>
              <a:t>batch size </a:t>
            </a:r>
            <a:r>
              <a:rPr lang="zh-CN" altLang="en-US" sz="1200" b="0" kern="1200" dirty="0">
                <a:solidFill>
                  <a:schemeClr val="tx1"/>
                </a:solidFill>
                <a:effectLst/>
                <a:latin typeface="+mn-lt"/>
                <a:ea typeface="+mn-ea"/>
                <a:cs typeface="+mn-cs"/>
              </a:rPr>
              <a:t>取成 </a:t>
            </a:r>
            <a:r>
              <a:rPr lang="en-US" altLang="zh-CN" sz="1200" b="0" kern="1200" dirty="0">
                <a:solidFill>
                  <a:schemeClr val="tx1"/>
                </a:solidFill>
                <a:effectLst/>
                <a:latin typeface="+mn-lt"/>
                <a:ea typeface="+mn-ea"/>
                <a:cs typeface="+mn-cs"/>
              </a:rPr>
              <a:t>1</a:t>
            </a:r>
            <a:r>
              <a:rPr lang="zh-CN" altLang="en-US" sz="1200" b="0" kern="1200" dirty="0">
                <a:solidFill>
                  <a:schemeClr val="tx1"/>
                </a:solidFill>
                <a:effectLst/>
                <a:latin typeface="+mn-lt"/>
                <a:ea typeface="+mn-ea"/>
                <a:cs typeface="+mn-cs"/>
              </a:rPr>
              <a:t>，一步一步做更新，那么目标函数的提升可以被近似分解到每一条训练数据上。</a:t>
            </a:r>
          </a:p>
          <a:p>
            <a:r>
              <a:rPr lang="zh-CN" altLang="en-US" sz="1200" b="0" kern="1200" dirty="0">
                <a:solidFill>
                  <a:schemeClr val="tx1"/>
                </a:solidFill>
                <a:effectLst/>
                <a:latin typeface="+mn-lt"/>
                <a:ea typeface="+mn-ea"/>
                <a:cs typeface="+mn-cs"/>
              </a:rPr>
              <a:t>参数更新量近似写成每一条训练数据的梯度之和，目标函数提升近似为训练数据的梯度和测试数据梯度的内积对于训练数据求和，乘上个学习率</a:t>
            </a:r>
            <a:endParaRPr lang="en-US" altLang="zh-C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影响程度定义</a:t>
            </a:r>
          </a:p>
          <a:p>
            <a:r>
              <a:rPr lang="zh-CN" altLang="en-US" sz="1200" b="0" kern="1200" dirty="0">
                <a:solidFill>
                  <a:schemeClr val="tx1"/>
                </a:solidFill>
                <a:effectLst/>
                <a:latin typeface="+mn-lt"/>
                <a:ea typeface="+mn-ea"/>
                <a:cs typeface="+mn-cs"/>
              </a:rPr>
              <a:t>所以到这里，选择数据的标准就从“它是不是难题”变成了“它对目标有没有正向贡献”。</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endParaRPr kumimoji="1" lang="zh-CN" altLang="en-US" dirty="0"/>
          </a:p>
        </p:txBody>
      </p:sp>
      <p:sp>
        <p:nvSpPr>
          <p:cNvPr id="4" name="灯片编号占位符 3">
            <a:extLst>
              <a:ext uri="{FF2B5EF4-FFF2-40B4-BE49-F238E27FC236}">
                <a16:creationId xmlns:a16="http://schemas.microsoft.com/office/drawing/2014/main" id="{FB97E569-7467-E4B9-420F-9484EB03A132}"/>
              </a:ext>
            </a:extLst>
          </p:cNvPr>
          <p:cNvSpPr>
            <a:spLocks noGrp="1"/>
          </p:cNvSpPr>
          <p:nvPr>
            <p:ph type="sldNum" sz="quarter" idx="5"/>
          </p:nvPr>
        </p:nvSpPr>
        <p:spPr/>
        <p:txBody>
          <a:bodyPr/>
          <a:lstStyle/>
          <a:p>
            <a:fld id="{547D6CFE-171C-3145-BC1E-A2E85EFDCFFA}" type="slidenum">
              <a:rPr kumimoji="1" lang="zh-CN" altLang="en-US" smtClean="0"/>
              <a:t>9</a:t>
            </a:fld>
            <a:endParaRPr kumimoji="1" lang="zh-CN" altLang="en-US"/>
          </a:p>
        </p:txBody>
      </p:sp>
    </p:spTree>
    <p:extLst>
      <p:ext uri="{BB962C8B-B14F-4D97-AF65-F5344CB8AC3E}">
        <p14:creationId xmlns:p14="http://schemas.microsoft.com/office/powerpoint/2010/main" val="1753666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B5771-AA01-BCD5-6E73-F98F58061F1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EFDC0A82-2FD3-7AF4-E355-842110CD1BD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EBBA3C1-8087-83CB-B8AC-A33B30E91180}"/>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简单来说，</a:t>
            </a:r>
            <a:r>
              <a:rPr lang="en" altLang="zh-CN" sz="1200" b="0" kern="1200" dirty="0">
                <a:solidFill>
                  <a:schemeClr val="tx1"/>
                </a:solidFill>
                <a:effectLst/>
                <a:latin typeface="+mn-lt"/>
                <a:ea typeface="+mn-ea"/>
                <a:cs typeface="+mn-cs"/>
              </a:rPr>
              <a:t>Influence </a:t>
            </a:r>
            <a:r>
              <a:rPr lang="zh-CN" altLang="en-US" sz="1200" b="0" kern="1200" dirty="0">
                <a:solidFill>
                  <a:schemeClr val="tx1"/>
                </a:solidFill>
                <a:effectLst/>
                <a:latin typeface="+mn-lt"/>
                <a:ea typeface="+mn-ea"/>
                <a:cs typeface="+mn-cs"/>
              </a:rPr>
              <a:t>可以理解成训练数据和测试数据在策略梯度空间里的内积。如果两者梯度方向一致，那么说明这条训练数据的更新方向和目标分布是一致的，它就更值得训练。</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在实际使用里，我们不会直接拿测试集来算 </a:t>
            </a:r>
            <a:r>
              <a:rPr lang="en" altLang="zh-CN" sz="1200" b="0" kern="1200" dirty="0">
                <a:solidFill>
                  <a:schemeClr val="tx1"/>
                </a:solidFill>
                <a:effectLst/>
                <a:latin typeface="+mn-lt"/>
                <a:ea typeface="+mn-ea"/>
                <a:cs typeface="+mn-cs"/>
              </a:rPr>
              <a:t>influence</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因为这会有测试信息泄露的问题。所以我们会准备一个验证集，它和真实应用场景或者测试集同分布，但不直接重合，用它来近似真实目标。</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训练集数据的来源可以很多样，可以是人工标注、人工收集，也可以是模型自己合成。核心不在来源，而在于：我们能不能衡量它对目标性能的真实贡献。</a:t>
            </a:r>
          </a:p>
          <a:p>
            <a:endParaRPr kumimoji="1" lang="zh-CN" altLang="en-US" dirty="0"/>
          </a:p>
        </p:txBody>
      </p:sp>
      <p:sp>
        <p:nvSpPr>
          <p:cNvPr id="4" name="灯片编号占位符 3">
            <a:extLst>
              <a:ext uri="{FF2B5EF4-FFF2-40B4-BE49-F238E27FC236}">
                <a16:creationId xmlns:a16="http://schemas.microsoft.com/office/drawing/2014/main" id="{DDA55D2B-88F5-FC83-1703-80C74C792CF6}"/>
              </a:ext>
            </a:extLst>
          </p:cNvPr>
          <p:cNvSpPr>
            <a:spLocks noGrp="1"/>
          </p:cNvSpPr>
          <p:nvPr>
            <p:ph type="sldNum" sz="quarter" idx="5"/>
          </p:nvPr>
        </p:nvSpPr>
        <p:spPr/>
        <p:txBody>
          <a:bodyPr/>
          <a:lstStyle/>
          <a:p>
            <a:fld id="{547D6CFE-171C-3145-BC1E-A2E85EFDCFFA}" type="slidenum">
              <a:rPr kumimoji="1" lang="zh-CN" altLang="en-US" smtClean="0"/>
              <a:t>10</a:t>
            </a:fld>
            <a:endParaRPr kumimoji="1" lang="zh-CN" altLang="en-US"/>
          </a:p>
        </p:txBody>
      </p:sp>
    </p:spTree>
    <p:extLst>
      <p:ext uri="{BB962C8B-B14F-4D97-AF65-F5344CB8AC3E}">
        <p14:creationId xmlns:p14="http://schemas.microsoft.com/office/powerpoint/2010/main" val="11074994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2206D-195B-0F0E-BF11-DD48B1B5A723}"/>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CB11B0A-7569-DF89-9AED-2FB4E49599E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517F3759-CC65-05A5-015F-EB439B503358}"/>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我们怎么在 </a:t>
            </a:r>
            <a:r>
              <a:rPr lang="en-US" altLang="zh-CN" sz="1200" b="0" kern="1200" dirty="0">
                <a:solidFill>
                  <a:schemeClr val="tx1"/>
                </a:solidFill>
                <a:effectLst/>
                <a:latin typeface="+mn-lt"/>
                <a:ea typeface="+mn-ea"/>
                <a:cs typeface="+mn-cs"/>
              </a:rPr>
              <a:t>LLM</a:t>
            </a:r>
            <a:r>
              <a:rPr lang="zh-CN" altLang="en-US" sz="1200" b="0" kern="1200" dirty="0">
                <a:solidFill>
                  <a:schemeClr val="tx1"/>
                </a:solidFill>
                <a:effectLst/>
                <a:latin typeface="+mn-lt"/>
                <a:ea typeface="+mn-ea"/>
                <a:cs typeface="+mn-cs"/>
              </a:rPr>
              <a:t> </a:t>
            </a:r>
            <a:r>
              <a:rPr lang="en-US" altLang="zh-CN" sz="1200" b="0" kern="1200" dirty="0">
                <a:solidFill>
                  <a:schemeClr val="tx1"/>
                </a:solidFill>
                <a:effectLst/>
                <a:latin typeface="+mn-lt"/>
                <a:ea typeface="+mn-ea"/>
                <a:cs typeface="+mn-cs"/>
              </a:rPr>
              <a:t>RL</a:t>
            </a:r>
            <a:r>
              <a:rPr lang="zh-CN" altLang="en-US" sz="1200" b="0" kern="1200" dirty="0">
                <a:solidFill>
                  <a:schemeClr val="tx1"/>
                </a:solidFill>
                <a:effectLst/>
                <a:latin typeface="+mn-lt"/>
                <a:ea typeface="+mn-ea"/>
                <a:cs typeface="+mn-cs"/>
              </a:rPr>
              <a:t> 场景中实现 </a:t>
            </a:r>
            <a:r>
              <a:rPr lang="en-US" altLang="zh-CN" sz="1200" b="0" kern="1200" dirty="0">
                <a:solidFill>
                  <a:schemeClr val="tx1"/>
                </a:solidFill>
                <a:effectLst/>
                <a:latin typeface="+mn-lt"/>
                <a:ea typeface="+mn-ea"/>
                <a:cs typeface="+mn-cs"/>
              </a:rPr>
              <a:t>Influence</a:t>
            </a:r>
            <a:r>
              <a:rPr lang="zh-CN" altLang="en-US" sz="1200" b="0" kern="1200" dirty="0">
                <a:solidFill>
                  <a:schemeClr val="tx1"/>
                </a:solidFill>
                <a:effectLst/>
                <a:latin typeface="+mn-lt"/>
                <a:ea typeface="+mn-ea"/>
                <a:cs typeface="+mn-cs"/>
              </a:rPr>
              <a:t> 估计</a:t>
            </a:r>
            <a:r>
              <a:rPr lang="zh-CN" altLang="en-US" sz="1200" b="0" kern="1200">
                <a:solidFill>
                  <a:schemeClr val="tx1"/>
                </a:solidFill>
                <a:effectLst/>
                <a:latin typeface="+mn-lt"/>
                <a:ea typeface="+mn-ea"/>
                <a:cs typeface="+mn-cs"/>
              </a:rPr>
              <a:t>呢？</a:t>
            </a:r>
            <a:endParaRPr lang="en-US" altLang="zh-C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这里进入第一个真正的技术难点：为什么 </a:t>
            </a:r>
            <a:r>
              <a:rPr lang="en" altLang="zh-CN" sz="1200" b="0" kern="1200" dirty="0">
                <a:solidFill>
                  <a:schemeClr val="tx1"/>
                </a:solidFill>
                <a:effectLst/>
                <a:latin typeface="+mn-lt"/>
                <a:ea typeface="+mn-ea"/>
                <a:cs typeface="+mn-cs"/>
              </a:rPr>
              <a:t>influence </a:t>
            </a:r>
            <a:r>
              <a:rPr lang="zh-CN" altLang="en-US" sz="1200" b="0" kern="1200" dirty="0">
                <a:solidFill>
                  <a:schemeClr val="tx1"/>
                </a:solidFill>
                <a:effectLst/>
                <a:latin typeface="+mn-lt"/>
                <a:ea typeface="+mn-ea"/>
                <a:cs typeface="+mn-cs"/>
              </a:rPr>
              <a:t>在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里不好用。最主要的问题是 </a:t>
            </a:r>
            <a:r>
              <a:rPr lang="en" altLang="zh-CN" sz="1200" b="0" kern="1200" dirty="0">
                <a:solidFill>
                  <a:schemeClr val="tx1"/>
                </a:solidFill>
                <a:effectLst/>
                <a:latin typeface="+mn-lt"/>
                <a:ea typeface="+mn-ea"/>
                <a:cs typeface="+mn-cs"/>
              </a:rPr>
              <a:t>rollout issue</a:t>
            </a:r>
            <a:r>
              <a:rPr lang="zh-CN" altLang="en" sz="1200" b="0" kern="1200" dirty="0">
                <a:solidFill>
                  <a:schemeClr val="tx1"/>
                </a:solidFill>
                <a:effectLst/>
                <a:latin typeface="+mn-lt"/>
                <a:ea typeface="+mn-ea"/>
                <a:cs typeface="+mn-cs"/>
              </a:rPr>
              <a:t>。</a:t>
            </a:r>
          </a:p>
          <a:p>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训练是动态的。我们需要估计的是训练数据对当前 </a:t>
            </a:r>
            <a:r>
              <a:rPr lang="en" altLang="zh-CN" sz="1200" b="0" kern="1200" dirty="0">
                <a:solidFill>
                  <a:schemeClr val="tx1"/>
                </a:solidFill>
                <a:effectLst/>
                <a:latin typeface="+mn-lt"/>
                <a:ea typeface="+mn-ea"/>
                <a:cs typeface="+mn-cs"/>
              </a:rPr>
              <a:t>online policy </a:t>
            </a:r>
            <a:r>
              <a:rPr lang="zh-CN" altLang="en-US" sz="1200" b="0" kern="1200" dirty="0">
                <a:solidFill>
                  <a:schemeClr val="tx1"/>
                </a:solidFill>
                <a:effectLst/>
                <a:latin typeface="+mn-lt"/>
                <a:ea typeface="+mn-ea"/>
                <a:cs typeface="+mn-cs"/>
              </a:rPr>
              <a:t>的 </a:t>
            </a:r>
            <a:r>
              <a:rPr lang="en" altLang="zh-CN" sz="1200" b="0" kern="1200" dirty="0">
                <a:solidFill>
                  <a:schemeClr val="tx1"/>
                </a:solidFill>
                <a:effectLst/>
                <a:latin typeface="+mn-lt"/>
                <a:ea typeface="+mn-ea"/>
                <a:cs typeface="+mn-cs"/>
              </a:rPr>
              <a:t>influence</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但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的梯度信号本身依赖 </a:t>
            </a:r>
            <a:r>
              <a:rPr lang="en" altLang="zh-CN" sz="1200" b="0" kern="1200" dirty="0">
                <a:solidFill>
                  <a:schemeClr val="tx1"/>
                </a:solidFill>
                <a:effectLst/>
                <a:latin typeface="+mn-lt"/>
                <a:ea typeface="+mn-ea"/>
                <a:cs typeface="+mn-cs"/>
              </a:rPr>
              <a:t>rollout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也就是模型必须先采样，拿到轨迹和奖励之后，才有梯度</a:t>
            </a:r>
          </a:p>
          <a:p>
            <a:r>
              <a:rPr lang="zh-CN" altLang="en-US" sz="1200" b="0" kern="1200" dirty="0">
                <a:solidFill>
                  <a:schemeClr val="tx1"/>
                </a:solidFill>
                <a:effectLst/>
                <a:latin typeface="+mn-lt"/>
                <a:ea typeface="+mn-ea"/>
                <a:cs typeface="+mn-cs"/>
              </a:rPr>
              <a:t>在复杂 </a:t>
            </a:r>
            <a:r>
              <a:rPr lang="en" altLang="zh-CN" sz="1200" b="0" kern="1200" dirty="0">
                <a:solidFill>
                  <a:schemeClr val="tx1"/>
                </a:solidFill>
                <a:effectLst/>
                <a:latin typeface="+mn-lt"/>
                <a:ea typeface="+mn-ea"/>
                <a:cs typeface="+mn-cs"/>
              </a:rPr>
              <a:t>reasoning </a:t>
            </a:r>
            <a:r>
              <a:rPr lang="zh-CN" altLang="en-US" sz="1200" b="0" kern="1200" dirty="0">
                <a:solidFill>
                  <a:schemeClr val="tx1"/>
                </a:solidFill>
                <a:effectLst/>
                <a:latin typeface="+mn-lt"/>
                <a:ea typeface="+mn-ea"/>
                <a:cs typeface="+mn-cs"/>
              </a:rPr>
              <a:t>或 </a:t>
            </a:r>
            <a:r>
              <a:rPr lang="en" altLang="zh-CN" sz="1200" b="0" kern="1200" dirty="0">
                <a:solidFill>
                  <a:schemeClr val="tx1"/>
                </a:solidFill>
                <a:effectLst/>
                <a:latin typeface="+mn-lt"/>
                <a:ea typeface="+mn-ea"/>
                <a:cs typeface="+mn-cs"/>
              </a:rPr>
              <a:t>agentic </a:t>
            </a:r>
            <a:r>
              <a:rPr lang="zh-CN" altLang="en-US" sz="1200" b="0" kern="1200" dirty="0">
                <a:solidFill>
                  <a:schemeClr val="tx1"/>
                </a:solidFill>
                <a:effectLst/>
                <a:latin typeface="+mn-lt"/>
                <a:ea typeface="+mn-ea"/>
                <a:cs typeface="+mn-cs"/>
              </a:rPr>
              <a:t>场景下，</a:t>
            </a:r>
            <a:r>
              <a:rPr lang="en" altLang="zh-CN" sz="1200" b="0" kern="1200" dirty="0">
                <a:solidFill>
                  <a:schemeClr val="tx1"/>
                </a:solidFill>
                <a:effectLst/>
                <a:latin typeface="+mn-lt"/>
                <a:ea typeface="+mn-ea"/>
                <a:cs typeface="+mn-cs"/>
              </a:rPr>
              <a:t>trace </a:t>
            </a:r>
            <a:r>
              <a:rPr lang="zh-CN" altLang="en-US" sz="1200" b="0" kern="1200" dirty="0">
                <a:solidFill>
                  <a:schemeClr val="tx1"/>
                </a:solidFill>
                <a:effectLst/>
                <a:latin typeface="+mn-lt"/>
                <a:ea typeface="+mn-ea"/>
                <a:cs typeface="+mn-cs"/>
              </a:rPr>
              <a:t>很长，</a:t>
            </a:r>
            <a:r>
              <a:rPr lang="en" altLang="zh-CN" sz="1200" b="0" kern="1200" dirty="0">
                <a:solidFill>
                  <a:schemeClr val="tx1"/>
                </a:solidFill>
                <a:effectLst/>
                <a:latin typeface="+mn-lt"/>
                <a:ea typeface="+mn-ea"/>
                <a:cs typeface="+mn-cs"/>
              </a:rPr>
              <a:t>rollout </a:t>
            </a:r>
            <a:r>
              <a:rPr lang="zh-CN" altLang="en-US" sz="1200" b="0" kern="1200" dirty="0">
                <a:solidFill>
                  <a:schemeClr val="tx1"/>
                </a:solidFill>
                <a:effectLst/>
                <a:latin typeface="+mn-lt"/>
                <a:ea typeface="+mn-ea"/>
                <a:cs typeface="+mn-cs"/>
              </a:rPr>
              <a:t>非常昂贵。以 </a:t>
            </a:r>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的 </a:t>
            </a:r>
            <a:r>
              <a:rPr lang="en" altLang="zh-CN" sz="1200" b="0" kern="1200" dirty="0">
                <a:solidFill>
                  <a:schemeClr val="tx1"/>
                </a:solidFill>
                <a:effectLst/>
                <a:latin typeface="+mn-lt"/>
                <a:ea typeface="+mn-ea"/>
                <a:cs typeface="+mn-cs"/>
              </a:rPr>
              <a:t>MATH </a:t>
            </a:r>
            <a:r>
              <a:rPr lang="zh-CN" altLang="en-US" sz="1200" b="0" kern="1200" dirty="0">
                <a:solidFill>
                  <a:schemeClr val="tx1"/>
                </a:solidFill>
                <a:effectLst/>
                <a:latin typeface="+mn-lt"/>
                <a:ea typeface="+mn-ea"/>
                <a:cs typeface="+mn-cs"/>
              </a:rPr>
              <a:t>设定为例，</a:t>
            </a:r>
            <a:r>
              <a:rPr lang="en" altLang="zh-CN" sz="1200" b="0" kern="1200" dirty="0">
                <a:solidFill>
                  <a:schemeClr val="tx1"/>
                </a:solidFill>
                <a:effectLst/>
                <a:latin typeface="+mn-lt"/>
                <a:ea typeface="+mn-ea"/>
                <a:cs typeface="+mn-cs"/>
              </a:rPr>
              <a:t>rollout </a:t>
            </a:r>
            <a:r>
              <a:rPr lang="zh-CN" altLang="en-US" sz="1200" b="0" kern="1200" dirty="0">
                <a:solidFill>
                  <a:schemeClr val="tx1"/>
                </a:solidFill>
                <a:effectLst/>
                <a:latin typeface="+mn-lt"/>
                <a:ea typeface="+mn-ea"/>
                <a:cs typeface="+mn-cs"/>
              </a:rPr>
              <a:t>和 </a:t>
            </a:r>
            <a:r>
              <a:rPr lang="en" altLang="zh-CN" sz="1200" b="0" kern="1200" dirty="0">
                <a:solidFill>
                  <a:schemeClr val="tx1"/>
                </a:solidFill>
                <a:effectLst/>
                <a:latin typeface="+mn-lt"/>
                <a:ea typeface="+mn-ea"/>
                <a:cs typeface="+mn-cs"/>
              </a:rPr>
              <a:t>training </a:t>
            </a:r>
            <a:r>
              <a:rPr lang="zh-CN" altLang="en-US" sz="1200" b="0" kern="1200" dirty="0">
                <a:solidFill>
                  <a:schemeClr val="tx1"/>
                </a:solidFill>
                <a:effectLst/>
                <a:latin typeface="+mn-lt"/>
                <a:ea typeface="+mn-ea"/>
                <a:cs typeface="+mn-cs"/>
              </a:rPr>
              <a:t>的时间成本大约是 </a:t>
            </a:r>
            <a:r>
              <a:rPr lang="en-US" altLang="zh-CN" sz="1200" b="0" kern="1200" dirty="0">
                <a:solidFill>
                  <a:schemeClr val="tx1"/>
                </a:solidFill>
                <a:effectLst/>
                <a:latin typeface="+mn-lt"/>
                <a:ea typeface="+mn-ea"/>
                <a:cs typeface="+mn-cs"/>
              </a:rPr>
              <a:t>8 </a:t>
            </a:r>
            <a:r>
              <a:rPr lang="zh-CN" altLang="en-US" sz="1200" b="0" kern="1200" dirty="0">
                <a:solidFill>
                  <a:schemeClr val="tx1"/>
                </a:solidFill>
                <a:effectLst/>
                <a:latin typeface="+mn-lt"/>
                <a:ea typeface="+mn-ea"/>
                <a:cs typeface="+mn-cs"/>
              </a:rPr>
              <a:t>比 </a:t>
            </a:r>
            <a:r>
              <a:rPr lang="en-US" altLang="zh-CN" sz="1200" b="0" kern="1200" dirty="0">
                <a:solidFill>
                  <a:schemeClr val="tx1"/>
                </a:solidFill>
                <a:effectLst/>
                <a:latin typeface="+mn-lt"/>
                <a:ea typeface="+mn-ea"/>
                <a:cs typeface="+mn-cs"/>
              </a:rPr>
              <a:t>1</a:t>
            </a:r>
            <a:r>
              <a:rPr lang="zh-CN" altLang="en-US" sz="1200" b="0" kern="1200" dirty="0">
                <a:solidFill>
                  <a:schemeClr val="tx1"/>
                </a:solidFill>
                <a:effectLst/>
                <a:latin typeface="+mn-lt"/>
                <a:ea typeface="+mn-ea"/>
                <a:cs typeface="+mn-cs"/>
              </a:rPr>
              <a:t>。也就是说，如果我们对每条数据都重新对当前模型 </a:t>
            </a:r>
            <a:r>
              <a:rPr lang="en" altLang="zh-CN" sz="1200" b="0" kern="1200" dirty="0">
                <a:solidFill>
                  <a:schemeClr val="tx1"/>
                </a:solidFill>
                <a:effectLst/>
                <a:latin typeface="+mn-lt"/>
                <a:ea typeface="+mn-ea"/>
                <a:cs typeface="+mn-cs"/>
              </a:rPr>
              <a:t>rollout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再去计算 </a:t>
            </a:r>
            <a:r>
              <a:rPr lang="en" altLang="zh-CN" sz="1200" b="0" kern="1200" dirty="0">
                <a:solidFill>
                  <a:schemeClr val="tx1"/>
                </a:solidFill>
                <a:effectLst/>
                <a:latin typeface="+mn-lt"/>
                <a:ea typeface="+mn-ea"/>
                <a:cs typeface="+mn-cs"/>
              </a:rPr>
              <a:t>influence</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计算开销是不可接受的。</a:t>
            </a:r>
          </a:p>
          <a:p>
            <a:endParaRPr kumimoji="1" lang="zh-CN" altLang="en-US" dirty="0"/>
          </a:p>
        </p:txBody>
      </p:sp>
      <p:sp>
        <p:nvSpPr>
          <p:cNvPr id="4" name="灯片编号占位符 3">
            <a:extLst>
              <a:ext uri="{FF2B5EF4-FFF2-40B4-BE49-F238E27FC236}">
                <a16:creationId xmlns:a16="http://schemas.microsoft.com/office/drawing/2014/main" id="{66365846-8AAA-7DA2-FCC7-4DEAD8A2ED0A}"/>
              </a:ext>
            </a:extLst>
          </p:cNvPr>
          <p:cNvSpPr>
            <a:spLocks noGrp="1"/>
          </p:cNvSpPr>
          <p:nvPr>
            <p:ph type="sldNum" sz="quarter" idx="5"/>
          </p:nvPr>
        </p:nvSpPr>
        <p:spPr/>
        <p:txBody>
          <a:bodyPr/>
          <a:lstStyle/>
          <a:p>
            <a:fld id="{547D6CFE-171C-3145-BC1E-A2E85EFDCFFA}" type="slidenum">
              <a:rPr kumimoji="1" lang="zh-CN" altLang="en-US" smtClean="0"/>
              <a:t>11</a:t>
            </a:fld>
            <a:endParaRPr kumimoji="1" lang="zh-CN" altLang="en-US"/>
          </a:p>
        </p:txBody>
      </p:sp>
    </p:spTree>
    <p:extLst>
      <p:ext uri="{BB962C8B-B14F-4D97-AF65-F5344CB8AC3E}">
        <p14:creationId xmlns:p14="http://schemas.microsoft.com/office/powerpoint/2010/main" val="1044987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AA586-7741-F2F4-BED2-104F7398302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BEC82D3-6F97-4F89-23F0-CF6FD9C16B9B}"/>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DE2A05D4-8A5A-53F2-7621-D214A0925B02}"/>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第二个难点是 </a:t>
            </a:r>
            <a:r>
              <a:rPr lang="en" altLang="zh-CN" sz="1200" b="0" kern="1200" dirty="0">
                <a:solidFill>
                  <a:schemeClr val="tx1"/>
                </a:solidFill>
                <a:effectLst/>
                <a:latin typeface="+mn-lt"/>
                <a:ea typeface="+mn-ea"/>
                <a:cs typeface="+mn-cs"/>
              </a:rPr>
              <a:t>gradient scale issue</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对于大模型的全参训练，尤其是参数规模超过 </a:t>
            </a:r>
            <a:r>
              <a:rPr lang="en-US" altLang="zh-CN" sz="1200" b="0" kern="1200" dirty="0">
                <a:solidFill>
                  <a:schemeClr val="tx1"/>
                </a:solidFill>
                <a:effectLst/>
                <a:latin typeface="+mn-lt"/>
                <a:ea typeface="+mn-ea"/>
                <a:cs typeface="+mn-cs"/>
              </a:rPr>
              <a:t>1</a:t>
            </a:r>
            <a:r>
              <a:rPr lang="en" altLang="zh-CN" sz="1200" b="0" kern="1200" dirty="0">
                <a:solidFill>
                  <a:schemeClr val="tx1"/>
                </a:solidFill>
                <a:effectLst/>
                <a:latin typeface="+mn-lt"/>
                <a:ea typeface="+mn-ea"/>
                <a:cs typeface="+mn-cs"/>
              </a:rPr>
              <a:t>B </a:t>
            </a:r>
            <a:r>
              <a:rPr lang="zh-CN" altLang="en-US" sz="1200" b="0" kern="1200" dirty="0">
                <a:solidFill>
                  <a:schemeClr val="tx1"/>
                </a:solidFill>
                <a:effectLst/>
                <a:latin typeface="+mn-lt"/>
                <a:ea typeface="+mn-ea"/>
                <a:cs typeface="+mn-cs"/>
              </a:rPr>
              <a:t>的时候，梯度的存储和处理本身就是很大的开销。如果我们要对大批量数据做 </a:t>
            </a:r>
            <a:r>
              <a:rPr lang="en" altLang="zh-CN" sz="1200" b="0" kern="1200" dirty="0">
                <a:solidFill>
                  <a:schemeClr val="tx1"/>
                </a:solidFill>
                <a:effectLst/>
                <a:latin typeface="+mn-lt"/>
                <a:ea typeface="+mn-ea"/>
                <a:cs typeface="+mn-cs"/>
              </a:rPr>
              <a:t>influence </a:t>
            </a:r>
            <a:r>
              <a:rPr lang="zh-CN" altLang="en-US" sz="1200" b="0" kern="1200" dirty="0">
                <a:solidFill>
                  <a:schemeClr val="tx1"/>
                </a:solidFill>
                <a:effectLst/>
                <a:latin typeface="+mn-lt"/>
                <a:ea typeface="+mn-ea"/>
                <a:cs typeface="+mn-cs"/>
              </a:rPr>
              <a:t>估计，那么梯度规模会直接变成工程瓶颈。</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一种常见缓解方式是用 </a:t>
            </a:r>
            <a:r>
              <a:rPr lang="en" altLang="zh-CN" sz="1200" b="0" kern="1200" dirty="0" err="1">
                <a:solidFill>
                  <a:schemeClr val="tx1"/>
                </a:solidFill>
                <a:effectLst/>
                <a:latin typeface="+mn-lt"/>
                <a:ea typeface="+mn-ea"/>
                <a:cs typeface="+mn-cs"/>
              </a:rPr>
              <a:t>LoRA</a:t>
            </a:r>
            <a:r>
              <a:rPr lang="en" altLang="zh-CN" sz="1200" b="0" kern="1200" dirty="0">
                <a:solidFill>
                  <a:schemeClr val="tx1"/>
                </a:solidFill>
                <a:effectLst/>
                <a:latin typeface="+mn-lt"/>
                <a:ea typeface="+mn-ea"/>
                <a:cs typeface="+mn-cs"/>
              </a:rPr>
              <a:t> </a:t>
            </a:r>
            <a:r>
              <a:rPr lang="zh-CN" altLang="en-US" sz="1200" b="0" kern="1200" dirty="0">
                <a:solidFill>
                  <a:schemeClr val="tx1"/>
                </a:solidFill>
                <a:effectLst/>
                <a:latin typeface="+mn-lt"/>
                <a:ea typeface="+mn-ea"/>
                <a:cs typeface="+mn-cs"/>
              </a:rPr>
              <a:t>训练，减小梯度规模。但我们的预实验里，</a:t>
            </a:r>
            <a:r>
              <a:rPr lang="en" altLang="zh-CN" sz="1200" b="0" kern="1200" dirty="0" err="1">
                <a:solidFill>
                  <a:schemeClr val="tx1"/>
                </a:solidFill>
                <a:effectLst/>
                <a:latin typeface="+mn-lt"/>
                <a:ea typeface="+mn-ea"/>
                <a:cs typeface="+mn-cs"/>
              </a:rPr>
              <a:t>LoRA</a:t>
            </a:r>
            <a:r>
              <a:rPr lang="en" altLang="zh-CN" sz="1200" b="0" kern="1200" dirty="0">
                <a:solidFill>
                  <a:schemeClr val="tx1"/>
                </a:solidFill>
                <a:effectLst/>
                <a:latin typeface="+mn-lt"/>
                <a:ea typeface="+mn-ea"/>
                <a:cs typeface="+mn-cs"/>
              </a:rPr>
              <a:t> RL </a:t>
            </a:r>
            <a:r>
              <a:rPr lang="zh-CN" altLang="en-US" sz="1200" b="0" kern="1200" dirty="0">
                <a:solidFill>
                  <a:schemeClr val="tx1"/>
                </a:solidFill>
                <a:effectLst/>
                <a:latin typeface="+mn-lt"/>
                <a:ea typeface="+mn-ea"/>
                <a:cs typeface="+mn-cs"/>
              </a:rPr>
              <a:t>的效果显著低于全参 </a:t>
            </a:r>
            <a:r>
              <a:rPr lang="en" altLang="zh-CN" sz="1200" b="0" kern="1200" dirty="0">
                <a:solidFill>
                  <a:schemeClr val="tx1"/>
                </a:solidFill>
                <a:effectLst/>
                <a:latin typeface="+mn-lt"/>
                <a:ea typeface="+mn-ea"/>
                <a:cs typeface="+mn-cs"/>
              </a:rPr>
              <a:t>RL</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虽然这个结论可能和超参数设置有关，也有别的工作在某些设定下看到了 </a:t>
            </a:r>
            <a:r>
              <a:rPr lang="en" altLang="zh-CN" sz="1200" b="0" kern="1200" dirty="0" err="1">
                <a:solidFill>
                  <a:schemeClr val="tx1"/>
                </a:solidFill>
                <a:effectLst/>
                <a:latin typeface="+mn-lt"/>
                <a:ea typeface="+mn-ea"/>
                <a:cs typeface="+mn-cs"/>
              </a:rPr>
              <a:t>LoRA</a:t>
            </a:r>
            <a:r>
              <a:rPr lang="en" altLang="zh-CN" sz="1200" b="0" kern="1200" dirty="0">
                <a:solidFill>
                  <a:schemeClr val="tx1"/>
                </a:solidFill>
                <a:effectLst/>
                <a:latin typeface="+mn-lt"/>
                <a:ea typeface="+mn-ea"/>
                <a:cs typeface="+mn-cs"/>
              </a:rPr>
              <a:t> </a:t>
            </a:r>
            <a:r>
              <a:rPr lang="zh-CN" altLang="en-US" sz="1200" b="0" kern="1200" dirty="0">
                <a:solidFill>
                  <a:schemeClr val="tx1"/>
                </a:solidFill>
                <a:effectLst/>
                <a:latin typeface="+mn-lt"/>
                <a:ea typeface="+mn-ea"/>
                <a:cs typeface="+mn-cs"/>
              </a:rPr>
              <a:t>接近全参的结果。</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但至少在我们的 </a:t>
            </a:r>
            <a:r>
              <a:rPr lang="en" altLang="zh-CN" sz="1200" b="0" kern="1200" dirty="0">
                <a:solidFill>
                  <a:schemeClr val="tx1"/>
                </a:solidFill>
                <a:effectLst/>
                <a:latin typeface="+mn-lt"/>
                <a:ea typeface="+mn-ea"/>
                <a:cs typeface="+mn-cs"/>
              </a:rPr>
              <a:t>setting </a:t>
            </a:r>
            <a:r>
              <a:rPr lang="zh-CN" altLang="en-US" sz="1200" b="0" kern="1200" dirty="0">
                <a:solidFill>
                  <a:schemeClr val="tx1"/>
                </a:solidFill>
                <a:effectLst/>
                <a:latin typeface="+mn-lt"/>
                <a:ea typeface="+mn-ea"/>
                <a:cs typeface="+mn-cs"/>
              </a:rPr>
              <a:t>里，如果想在高质量结果上站住，全参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还是更稳的。因此我们需要的是一种在全参场景下依然可用的 </a:t>
            </a:r>
            <a:r>
              <a:rPr lang="en" altLang="zh-CN" sz="1200" b="0" kern="1200" dirty="0">
                <a:solidFill>
                  <a:schemeClr val="tx1"/>
                </a:solidFill>
                <a:effectLst/>
                <a:latin typeface="+mn-lt"/>
                <a:ea typeface="+mn-ea"/>
                <a:cs typeface="+mn-cs"/>
              </a:rPr>
              <a:t>influence estimation </a:t>
            </a:r>
            <a:r>
              <a:rPr lang="zh-CN" altLang="en-US" sz="1200" b="0" kern="1200" dirty="0">
                <a:solidFill>
                  <a:schemeClr val="tx1"/>
                </a:solidFill>
                <a:effectLst/>
                <a:latin typeface="+mn-lt"/>
                <a:ea typeface="+mn-ea"/>
                <a:cs typeface="+mn-cs"/>
              </a:rPr>
              <a:t>方法。</a:t>
            </a:r>
          </a:p>
          <a:p>
            <a:endParaRPr kumimoji="1" lang="zh-CN" altLang="en-US" dirty="0"/>
          </a:p>
        </p:txBody>
      </p:sp>
      <p:sp>
        <p:nvSpPr>
          <p:cNvPr id="4" name="灯片编号占位符 3">
            <a:extLst>
              <a:ext uri="{FF2B5EF4-FFF2-40B4-BE49-F238E27FC236}">
                <a16:creationId xmlns:a16="http://schemas.microsoft.com/office/drawing/2014/main" id="{63E21D50-9344-9FAF-D525-723CA2BEBEEB}"/>
              </a:ext>
            </a:extLst>
          </p:cNvPr>
          <p:cNvSpPr>
            <a:spLocks noGrp="1"/>
          </p:cNvSpPr>
          <p:nvPr>
            <p:ph type="sldNum" sz="quarter" idx="5"/>
          </p:nvPr>
        </p:nvSpPr>
        <p:spPr/>
        <p:txBody>
          <a:bodyPr/>
          <a:lstStyle/>
          <a:p>
            <a:fld id="{547D6CFE-171C-3145-BC1E-A2E85EFDCFFA}" type="slidenum">
              <a:rPr kumimoji="1" lang="zh-CN" altLang="en-US" smtClean="0"/>
              <a:t>12</a:t>
            </a:fld>
            <a:endParaRPr kumimoji="1" lang="zh-CN" altLang="en-US"/>
          </a:p>
        </p:txBody>
      </p:sp>
    </p:spTree>
    <p:extLst>
      <p:ext uri="{BB962C8B-B14F-4D97-AF65-F5344CB8AC3E}">
        <p14:creationId xmlns:p14="http://schemas.microsoft.com/office/powerpoint/2010/main" val="1620947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26846-5A85-EC37-C90A-7BF0C227C59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B452517F-4807-CCB9-1885-A22D1D0180FD}"/>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B755665-CDD9-1256-4E2A-D22D5AEB8184}"/>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接下来说下我们的解决方案，也就是 </a:t>
            </a:r>
            <a:r>
              <a:rPr lang="en" altLang="zh-CN" sz="1200" b="0" kern="1200" dirty="0">
                <a:solidFill>
                  <a:schemeClr val="tx1"/>
                </a:solidFill>
                <a:effectLst/>
                <a:latin typeface="+mn-lt"/>
                <a:ea typeface="+mn-ea"/>
                <a:cs typeface="+mn-cs"/>
              </a:rPr>
              <a:t>POPI</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Practical Off-Policy Influence Estimation</a:t>
            </a:r>
            <a:r>
              <a:rPr lang="zh-CN" altLang="en" sz="1200" b="0" kern="1200" dirty="0">
                <a:solidFill>
                  <a:schemeClr val="tx1"/>
                </a:solidFill>
                <a:effectLst/>
                <a:latin typeface="+mn-lt"/>
                <a:ea typeface="+mn-ea"/>
                <a:cs typeface="+mn-cs"/>
              </a:rPr>
              <a:t>。</a:t>
            </a:r>
          </a:p>
          <a:p>
            <a:br>
              <a:rPr lang="zh-CN" altLang="en" sz="1200" b="0" kern="1200" dirty="0">
                <a:solidFill>
                  <a:schemeClr val="tx1"/>
                </a:solidFill>
                <a:effectLst/>
                <a:latin typeface="+mn-lt"/>
                <a:ea typeface="+mn-ea"/>
                <a:cs typeface="+mn-cs"/>
              </a:rPr>
            </a:br>
            <a:endParaRPr lang="zh-CN" altLang="e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第一个问题，也就是 </a:t>
            </a:r>
            <a:r>
              <a:rPr lang="en" altLang="zh-CN" sz="1200" b="0" kern="1200" dirty="0">
                <a:solidFill>
                  <a:schemeClr val="tx1"/>
                </a:solidFill>
                <a:effectLst/>
                <a:latin typeface="+mn-lt"/>
                <a:ea typeface="+mn-ea"/>
                <a:cs typeface="+mn-cs"/>
              </a:rPr>
              <a:t>rollout issue</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我们用 </a:t>
            </a:r>
            <a:r>
              <a:rPr lang="en" altLang="zh-CN" sz="1200" b="0" kern="1200" dirty="0">
                <a:solidFill>
                  <a:schemeClr val="tx1"/>
                </a:solidFill>
                <a:effectLst/>
                <a:latin typeface="+mn-lt"/>
                <a:ea typeface="+mn-ea"/>
                <a:cs typeface="+mn-cs"/>
              </a:rPr>
              <a:t>off-policy influence estimation </a:t>
            </a:r>
            <a:r>
              <a:rPr lang="zh-CN" altLang="en-US" sz="1200" b="0" kern="1200" dirty="0">
                <a:solidFill>
                  <a:schemeClr val="tx1"/>
                </a:solidFill>
                <a:effectLst/>
                <a:latin typeface="+mn-lt"/>
                <a:ea typeface="+mn-ea"/>
                <a:cs typeface="+mn-cs"/>
              </a:rPr>
              <a:t>来解决。核心做法是，使用 </a:t>
            </a:r>
            <a:r>
              <a:rPr lang="en" altLang="zh-CN" sz="1200" b="0" kern="1200" dirty="0">
                <a:solidFill>
                  <a:schemeClr val="tx1"/>
                </a:solidFill>
                <a:effectLst/>
                <a:latin typeface="+mn-lt"/>
                <a:ea typeface="+mn-ea"/>
                <a:cs typeface="+mn-cs"/>
              </a:rPr>
              <a:t>offline </a:t>
            </a:r>
            <a:r>
              <a:rPr lang="zh-CN" altLang="en-US" sz="1200" b="0" kern="1200" dirty="0">
                <a:solidFill>
                  <a:schemeClr val="tx1"/>
                </a:solidFill>
                <a:effectLst/>
                <a:latin typeface="+mn-lt"/>
                <a:ea typeface="+mn-ea"/>
                <a:cs typeface="+mn-cs"/>
              </a:rPr>
              <a:t>轨迹加重要度采样，近似估计训练数据对 </a:t>
            </a:r>
            <a:r>
              <a:rPr lang="en" altLang="zh-CN" sz="1200" b="0" kern="1200" dirty="0">
                <a:solidFill>
                  <a:schemeClr val="tx1"/>
                </a:solidFill>
                <a:effectLst/>
                <a:latin typeface="+mn-lt"/>
                <a:ea typeface="+mn-ea"/>
                <a:cs typeface="+mn-cs"/>
              </a:rPr>
              <a:t>online policy </a:t>
            </a:r>
            <a:r>
              <a:rPr lang="zh-CN" altLang="en-US" sz="1200" b="0" kern="1200" dirty="0">
                <a:solidFill>
                  <a:schemeClr val="tx1"/>
                </a:solidFill>
                <a:effectLst/>
                <a:latin typeface="+mn-lt"/>
                <a:ea typeface="+mn-ea"/>
                <a:cs typeface="+mn-cs"/>
              </a:rPr>
              <a:t>的 </a:t>
            </a:r>
            <a:r>
              <a:rPr lang="en" altLang="zh-CN" sz="1200" b="0" kern="1200" dirty="0">
                <a:solidFill>
                  <a:schemeClr val="tx1"/>
                </a:solidFill>
                <a:effectLst/>
                <a:latin typeface="+mn-lt"/>
                <a:ea typeface="+mn-ea"/>
                <a:cs typeface="+mn-cs"/>
              </a:rPr>
              <a:t>influence</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这样就不需要为每条数据重新在线 </a:t>
            </a:r>
            <a:r>
              <a:rPr lang="en" altLang="zh-CN" sz="1200" b="0" kern="1200" dirty="0">
                <a:solidFill>
                  <a:schemeClr val="tx1"/>
                </a:solidFill>
                <a:effectLst/>
                <a:latin typeface="+mn-lt"/>
                <a:ea typeface="+mn-ea"/>
                <a:cs typeface="+mn-cs"/>
              </a:rPr>
              <a:t>rollout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可以复用初始的 </a:t>
            </a:r>
            <a:r>
              <a:rPr lang="en" altLang="zh-CN" sz="1200" b="0" kern="1200" dirty="0">
                <a:solidFill>
                  <a:schemeClr val="tx1"/>
                </a:solidFill>
                <a:effectLst/>
                <a:latin typeface="+mn-lt"/>
                <a:ea typeface="+mn-ea"/>
                <a:cs typeface="+mn-cs"/>
              </a:rPr>
              <a:t>offline </a:t>
            </a:r>
            <a:r>
              <a:rPr lang="zh-CN" altLang="en-US" sz="1200" b="0" kern="1200" dirty="0">
                <a:solidFill>
                  <a:schemeClr val="tx1"/>
                </a:solidFill>
                <a:effectLst/>
                <a:latin typeface="+mn-lt"/>
                <a:ea typeface="+mn-ea"/>
                <a:cs typeface="+mn-cs"/>
              </a:rPr>
              <a:t>轨迹，做到 </a:t>
            </a:r>
            <a:r>
              <a:rPr lang="en" altLang="zh-CN" sz="1200" b="0" kern="1200" dirty="0">
                <a:solidFill>
                  <a:schemeClr val="tx1"/>
                </a:solidFill>
                <a:effectLst/>
                <a:latin typeface="+mn-lt"/>
                <a:ea typeface="+mn-ea"/>
                <a:cs typeface="+mn-cs"/>
              </a:rPr>
              <a:t>rollout-free </a:t>
            </a:r>
            <a:r>
              <a:rPr lang="zh-CN" altLang="en-US" sz="1200" b="0" kern="1200" dirty="0">
                <a:solidFill>
                  <a:schemeClr val="tx1"/>
                </a:solidFill>
                <a:effectLst/>
                <a:latin typeface="+mn-lt"/>
                <a:ea typeface="+mn-ea"/>
                <a:cs typeface="+mn-cs"/>
              </a:rPr>
              <a:t>的 </a:t>
            </a:r>
            <a:r>
              <a:rPr lang="en" altLang="zh-CN" sz="1200" b="0" kern="1200" dirty="0">
                <a:solidFill>
                  <a:schemeClr val="tx1"/>
                </a:solidFill>
                <a:effectLst/>
                <a:latin typeface="+mn-lt"/>
                <a:ea typeface="+mn-ea"/>
                <a:cs typeface="+mn-cs"/>
              </a:rPr>
              <a:t>online estimation</a:t>
            </a:r>
            <a:r>
              <a:rPr lang="zh-CN" altLang="en" sz="1200" b="0" kern="1200" dirty="0">
                <a:solidFill>
                  <a:schemeClr val="tx1"/>
                </a:solidFill>
                <a:effectLst/>
                <a:latin typeface="+mn-lt"/>
                <a:ea typeface="+mn-ea"/>
                <a:cs typeface="+mn-cs"/>
              </a:rPr>
              <a:t>。</a:t>
            </a:r>
          </a:p>
          <a:p>
            <a:br>
              <a:rPr lang="zh-CN" altLang="en" sz="1200" b="0" kern="1200" dirty="0">
                <a:solidFill>
                  <a:schemeClr val="tx1"/>
                </a:solidFill>
                <a:effectLst/>
                <a:latin typeface="+mn-lt"/>
                <a:ea typeface="+mn-ea"/>
                <a:cs typeface="+mn-cs"/>
              </a:rPr>
            </a:br>
            <a:endParaRPr lang="zh-CN" altLang="e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第二个问题，也就是梯度规模问题，我们用 </a:t>
            </a:r>
            <a:r>
              <a:rPr lang="en" altLang="zh-CN" sz="1200" b="0" kern="1200" dirty="0">
                <a:solidFill>
                  <a:schemeClr val="tx1"/>
                </a:solidFill>
                <a:effectLst/>
                <a:latin typeface="+mn-lt"/>
                <a:ea typeface="+mn-ea"/>
                <a:cs typeface="+mn-cs"/>
              </a:rPr>
              <a:t>sparse random projection </a:t>
            </a:r>
            <a:r>
              <a:rPr lang="zh-CN" altLang="en-US" sz="1200" b="0" kern="1200" dirty="0">
                <a:solidFill>
                  <a:schemeClr val="tx1"/>
                </a:solidFill>
                <a:effectLst/>
                <a:latin typeface="+mn-lt"/>
                <a:ea typeface="+mn-ea"/>
                <a:cs typeface="+mn-cs"/>
              </a:rPr>
              <a:t>来解决。具体做法是，先对全参梯度做 </a:t>
            </a:r>
            <a:r>
              <a:rPr lang="en" altLang="zh-CN" sz="1200" b="0" kern="1200" dirty="0">
                <a:solidFill>
                  <a:schemeClr val="tx1"/>
                </a:solidFill>
                <a:effectLst/>
                <a:latin typeface="+mn-lt"/>
                <a:ea typeface="+mn-ea"/>
                <a:cs typeface="+mn-cs"/>
              </a:rPr>
              <a:t>dropout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随机 </a:t>
            </a:r>
            <a:r>
              <a:rPr lang="en" altLang="zh-CN" sz="1200" b="0" kern="1200" dirty="0">
                <a:solidFill>
                  <a:schemeClr val="tx1"/>
                </a:solidFill>
                <a:effectLst/>
                <a:latin typeface="+mn-lt"/>
                <a:ea typeface="+mn-ea"/>
                <a:cs typeface="+mn-cs"/>
              </a:rPr>
              <a:t>mask </a:t>
            </a:r>
            <a:r>
              <a:rPr lang="zh-CN" altLang="en-US" sz="1200" b="0" kern="1200" dirty="0">
                <a:solidFill>
                  <a:schemeClr val="tx1"/>
                </a:solidFill>
                <a:effectLst/>
                <a:latin typeface="+mn-lt"/>
                <a:ea typeface="+mn-ea"/>
                <a:cs typeface="+mn-cs"/>
              </a:rPr>
              <a:t>一部分参数，再通过一个随机高斯矩阵把梯度映射到低维空间，把梯度压成一个 </a:t>
            </a:r>
            <a:r>
              <a:rPr lang="en" altLang="zh-CN" sz="1200" b="0" kern="1200" dirty="0">
                <a:solidFill>
                  <a:schemeClr val="tx1"/>
                </a:solidFill>
                <a:effectLst/>
                <a:latin typeface="+mn-lt"/>
                <a:ea typeface="+mn-ea"/>
                <a:cs typeface="+mn-cs"/>
              </a:rPr>
              <a:t>feature vector</a:t>
            </a:r>
            <a:r>
              <a:rPr lang="zh-CN" altLang="en" sz="1200" b="0" kern="1200" dirty="0">
                <a:solidFill>
                  <a:schemeClr val="tx1"/>
                </a:solidFill>
                <a:effectLst/>
                <a:latin typeface="+mn-lt"/>
                <a:ea typeface="+mn-ea"/>
                <a:cs typeface="+mn-cs"/>
              </a:rPr>
              <a:t>。</a:t>
            </a:r>
          </a:p>
          <a:p>
            <a:br>
              <a:rPr lang="zh-CN" altLang="en" sz="1200" b="0" kern="1200" dirty="0">
                <a:solidFill>
                  <a:schemeClr val="tx1"/>
                </a:solidFill>
                <a:effectLst/>
                <a:latin typeface="+mn-lt"/>
                <a:ea typeface="+mn-ea"/>
                <a:cs typeface="+mn-cs"/>
              </a:rPr>
            </a:br>
            <a:endParaRPr lang="zh-CN" altLang="e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这里的经验结果是，如果直接对全参梯度做映射，数值 </a:t>
            </a:r>
            <a:r>
              <a:rPr lang="en" altLang="zh-CN" sz="1200" b="0" kern="1200" dirty="0">
                <a:solidFill>
                  <a:schemeClr val="tx1"/>
                </a:solidFill>
                <a:effectLst/>
                <a:latin typeface="+mn-lt"/>
                <a:ea typeface="+mn-ea"/>
                <a:cs typeface="+mn-cs"/>
              </a:rPr>
              <a:t>noise </a:t>
            </a:r>
            <a:r>
              <a:rPr lang="zh-CN" altLang="en-US" sz="1200" b="0" kern="1200" dirty="0">
                <a:solidFill>
                  <a:schemeClr val="tx1"/>
                </a:solidFill>
                <a:effectLst/>
                <a:latin typeface="+mn-lt"/>
                <a:ea typeface="+mn-ea"/>
                <a:cs typeface="+mn-cs"/>
              </a:rPr>
              <a:t>会很大，反而不准；而先做 </a:t>
            </a:r>
            <a:r>
              <a:rPr lang="en" altLang="zh-CN" sz="1200" b="0" kern="1200" dirty="0">
                <a:solidFill>
                  <a:schemeClr val="tx1"/>
                </a:solidFill>
                <a:effectLst/>
                <a:latin typeface="+mn-lt"/>
                <a:ea typeface="+mn-ea"/>
                <a:cs typeface="+mn-cs"/>
              </a:rPr>
              <a:t>sparse dropout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再做 </a:t>
            </a:r>
            <a:r>
              <a:rPr lang="en" altLang="zh-CN" sz="1200" b="0" kern="1200" dirty="0">
                <a:solidFill>
                  <a:schemeClr val="tx1"/>
                </a:solidFill>
                <a:effectLst/>
                <a:latin typeface="+mn-lt"/>
                <a:ea typeface="+mn-ea"/>
                <a:cs typeface="+mn-cs"/>
              </a:rPr>
              <a:t>random projection</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效果会稳定很多。比如在 </a:t>
            </a:r>
            <a:r>
              <a:rPr lang="en-US" altLang="zh-CN" sz="1200" b="0" kern="1200" dirty="0">
                <a:solidFill>
                  <a:schemeClr val="tx1"/>
                </a:solidFill>
                <a:effectLst/>
                <a:latin typeface="+mn-lt"/>
                <a:ea typeface="+mn-ea"/>
                <a:cs typeface="+mn-cs"/>
              </a:rPr>
              <a:t>0.1 </a:t>
            </a:r>
            <a:r>
              <a:rPr lang="en" altLang="zh-CN" sz="1200" b="0" kern="1200" dirty="0">
                <a:solidFill>
                  <a:schemeClr val="tx1"/>
                </a:solidFill>
                <a:effectLst/>
                <a:latin typeface="+mn-lt"/>
                <a:ea typeface="+mn-ea"/>
                <a:cs typeface="+mn-cs"/>
              </a:rPr>
              <a:t>sparse ratio </a:t>
            </a:r>
            <a:r>
              <a:rPr lang="zh-CN" altLang="en-US" sz="1200" b="0" kern="1200" dirty="0">
                <a:solidFill>
                  <a:schemeClr val="tx1"/>
                </a:solidFill>
                <a:effectLst/>
                <a:latin typeface="+mn-lt"/>
                <a:ea typeface="+mn-ea"/>
                <a:cs typeface="+mn-cs"/>
              </a:rPr>
              <a:t>的设定下，我们能达到大约 </a:t>
            </a:r>
            <a:r>
              <a:rPr lang="en-US" altLang="zh-CN" sz="1200" b="0" kern="1200" dirty="0">
                <a:solidFill>
                  <a:schemeClr val="tx1"/>
                </a:solidFill>
                <a:effectLst/>
                <a:latin typeface="+mn-lt"/>
                <a:ea typeface="+mn-ea"/>
                <a:cs typeface="+mn-cs"/>
              </a:rPr>
              <a:t>80% </a:t>
            </a:r>
            <a:r>
              <a:rPr lang="zh-CN" altLang="en-US" sz="1200" b="0" kern="1200" dirty="0">
                <a:solidFill>
                  <a:schemeClr val="tx1"/>
                </a:solidFill>
                <a:effectLst/>
                <a:latin typeface="+mn-lt"/>
                <a:ea typeface="+mn-ea"/>
                <a:cs typeface="+mn-cs"/>
              </a:rPr>
              <a:t>的保序精度。</a:t>
            </a:r>
          </a:p>
          <a:p>
            <a:endParaRPr kumimoji="1" lang="zh-CN" altLang="en-US" dirty="0"/>
          </a:p>
        </p:txBody>
      </p:sp>
      <p:sp>
        <p:nvSpPr>
          <p:cNvPr id="4" name="灯片编号占位符 3">
            <a:extLst>
              <a:ext uri="{FF2B5EF4-FFF2-40B4-BE49-F238E27FC236}">
                <a16:creationId xmlns:a16="http://schemas.microsoft.com/office/drawing/2014/main" id="{85D9C3CC-F201-34D8-AE03-37A7B39353CC}"/>
              </a:ext>
            </a:extLst>
          </p:cNvPr>
          <p:cNvSpPr>
            <a:spLocks noGrp="1"/>
          </p:cNvSpPr>
          <p:nvPr>
            <p:ph type="sldNum" sz="quarter" idx="5"/>
          </p:nvPr>
        </p:nvSpPr>
        <p:spPr/>
        <p:txBody>
          <a:bodyPr/>
          <a:lstStyle/>
          <a:p>
            <a:fld id="{547D6CFE-171C-3145-BC1E-A2E85EFDCFFA}" type="slidenum">
              <a:rPr kumimoji="1" lang="zh-CN" altLang="en-US" smtClean="0"/>
              <a:t>13</a:t>
            </a:fld>
            <a:endParaRPr kumimoji="1" lang="zh-CN" altLang="en-US"/>
          </a:p>
        </p:txBody>
      </p:sp>
    </p:spTree>
    <p:extLst>
      <p:ext uri="{BB962C8B-B14F-4D97-AF65-F5344CB8AC3E}">
        <p14:creationId xmlns:p14="http://schemas.microsoft.com/office/powerpoint/2010/main" val="77713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6944F-785F-BACF-895A-F8BD87439331}"/>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6194477-6E49-D311-A97C-334FDCB4D151}"/>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B1B468AE-9A89-FE4E-AAA2-95E94A825864}"/>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有了 </a:t>
            </a:r>
            <a:r>
              <a:rPr lang="en-US" altLang="zh-CN" sz="1200" b="0" kern="1200" dirty="0">
                <a:solidFill>
                  <a:schemeClr val="tx1"/>
                </a:solidFill>
                <a:effectLst/>
                <a:latin typeface="+mn-lt"/>
                <a:ea typeface="+mn-ea"/>
                <a:cs typeface="+mn-cs"/>
              </a:rPr>
              <a:t>influence</a:t>
            </a:r>
            <a:r>
              <a:rPr lang="zh-CN" altLang="en-US" sz="1200" b="0" kern="1200" dirty="0">
                <a:solidFill>
                  <a:schemeClr val="tx1"/>
                </a:solidFill>
                <a:effectLst/>
                <a:latin typeface="+mn-lt"/>
                <a:ea typeface="+mn-ea"/>
                <a:cs typeface="+mn-cs"/>
              </a:rPr>
              <a:t> </a:t>
            </a:r>
            <a:r>
              <a:rPr lang="zh-CN" altLang="en" sz="1200" b="0" kern="1200" dirty="0">
                <a:solidFill>
                  <a:schemeClr val="tx1"/>
                </a:solidFill>
                <a:effectLst/>
                <a:latin typeface="+mn-lt"/>
                <a:ea typeface="+mn-ea"/>
                <a:cs typeface="+mn-cs"/>
              </a:rPr>
              <a:t>估计</a:t>
            </a:r>
            <a:r>
              <a:rPr lang="zh-CN" altLang="en-US" sz="1200" b="0" kern="1200" dirty="0">
                <a:solidFill>
                  <a:schemeClr val="tx1"/>
                </a:solidFill>
                <a:effectLst/>
                <a:latin typeface="+mn-lt"/>
                <a:ea typeface="+mn-ea"/>
                <a:cs typeface="+mn-cs"/>
              </a:rPr>
              <a:t>的工程之后，我们就可以自然用他来实现</a:t>
            </a:r>
            <a:r>
              <a:rPr lang="en-US" altLang="zh-CN" sz="1200" b="0" kern="1200" dirty="0">
                <a:solidFill>
                  <a:schemeClr val="tx1"/>
                </a:solidFill>
                <a:effectLst/>
                <a:latin typeface="+mn-lt"/>
                <a:ea typeface="+mn-ea"/>
                <a:cs typeface="+mn-cs"/>
              </a:rPr>
              <a:t>RL</a:t>
            </a:r>
            <a:r>
              <a:rPr lang="zh-CN" altLang="en-US" sz="1200" b="0" kern="1200" dirty="0">
                <a:solidFill>
                  <a:schemeClr val="tx1"/>
                </a:solidFill>
                <a:effectLst/>
                <a:latin typeface="+mn-lt"/>
                <a:ea typeface="+mn-ea"/>
                <a:cs typeface="+mn-cs"/>
              </a:rPr>
              <a:t>书选择，我们设计了一个</a:t>
            </a:r>
            <a:r>
              <a:rPr lang="en-US" altLang="zh-CN" sz="1200" b="0" kern="1200" dirty="0">
                <a:solidFill>
                  <a:schemeClr val="tx1"/>
                </a:solidFill>
                <a:effectLst/>
                <a:latin typeface="+mn-lt"/>
                <a:ea typeface="+mn-ea"/>
                <a:cs typeface="+mn-cs"/>
              </a:rPr>
              <a:t>RL</a:t>
            </a:r>
            <a:r>
              <a:rPr lang="zh-CN" altLang="en-US" sz="1200" b="0" kern="1200" dirty="0">
                <a:solidFill>
                  <a:schemeClr val="tx1"/>
                </a:solidFill>
                <a:effectLst/>
                <a:latin typeface="+mn-lt"/>
                <a:ea typeface="+mn-ea"/>
                <a:cs typeface="+mn-cs"/>
              </a:rPr>
              <a:t>数据选择</a:t>
            </a:r>
            <a:r>
              <a:rPr lang="en-US" altLang="zh-CN" sz="1200" b="0" kern="1200" dirty="0">
                <a:solidFill>
                  <a:schemeClr val="tx1"/>
                </a:solidFill>
                <a:effectLst/>
                <a:latin typeface="+mn-lt"/>
                <a:ea typeface="+mn-ea"/>
                <a:cs typeface="+mn-cs"/>
              </a:rPr>
              <a:t>Pipeline</a:t>
            </a:r>
            <a:r>
              <a:rPr lang="zh-CN" altLang="en-US" sz="1200" b="0" kern="1200" dirty="0">
                <a:solidFill>
                  <a:schemeClr val="tx1"/>
                </a:solidFill>
                <a:effectLst/>
                <a:latin typeface="+mn-lt"/>
                <a:ea typeface="+mn-ea"/>
                <a:cs typeface="+mn-cs"/>
              </a:rPr>
              <a:t> </a:t>
            </a:r>
            <a:r>
              <a:rPr lang="en" altLang="zh-CN" sz="1200" b="0" kern="1200" dirty="0">
                <a:solidFill>
                  <a:schemeClr val="tx1"/>
                </a:solidFill>
                <a:effectLst/>
                <a:latin typeface="+mn-lt"/>
                <a:ea typeface="+mn-ea"/>
                <a:cs typeface="+mn-cs"/>
              </a:rPr>
              <a:t>CROPI</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Curriculum RL with Off-Policy Influence Guidance</a:t>
            </a:r>
            <a:br>
              <a:rPr lang="zh-CN" altLang="en" sz="1200" b="0" kern="1200" dirty="0">
                <a:solidFill>
                  <a:schemeClr val="tx1"/>
                </a:solidFill>
                <a:effectLst/>
                <a:latin typeface="+mn-lt"/>
                <a:ea typeface="+mn-ea"/>
                <a:cs typeface="+mn-cs"/>
              </a:rPr>
            </a:br>
            <a:endParaRPr lang="zh-CN" altLang="en" sz="1200" b="0" kern="1200" dirty="0">
              <a:solidFill>
                <a:schemeClr val="tx1"/>
              </a:solidFill>
              <a:effectLst/>
              <a:latin typeface="+mn-lt"/>
              <a:ea typeface="+mn-ea"/>
              <a:cs typeface="+mn-cs"/>
            </a:endParaRPr>
          </a:p>
          <a:p>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的流程很简单。整个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训练分成多个 </a:t>
            </a:r>
            <a:r>
              <a:rPr lang="en" altLang="zh-CN" sz="1200" b="0" kern="1200" dirty="0">
                <a:solidFill>
                  <a:schemeClr val="tx1"/>
                </a:solidFill>
                <a:effectLst/>
                <a:latin typeface="+mn-lt"/>
                <a:ea typeface="+mn-ea"/>
                <a:cs typeface="+mn-cs"/>
              </a:rPr>
              <a:t>stage</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每个 </a:t>
            </a:r>
            <a:r>
              <a:rPr lang="en" altLang="zh-CN" sz="1200" b="0" kern="1200" dirty="0">
                <a:solidFill>
                  <a:schemeClr val="tx1"/>
                </a:solidFill>
                <a:effectLst/>
                <a:latin typeface="+mn-lt"/>
                <a:ea typeface="+mn-ea"/>
                <a:cs typeface="+mn-cs"/>
              </a:rPr>
              <a:t>stage </a:t>
            </a:r>
            <a:r>
              <a:rPr lang="zh-CN" altLang="en-US" sz="1200" b="0" kern="1200" dirty="0">
                <a:solidFill>
                  <a:schemeClr val="tx1"/>
                </a:solidFill>
                <a:effectLst/>
                <a:latin typeface="+mn-lt"/>
                <a:ea typeface="+mn-ea"/>
                <a:cs typeface="+mn-cs"/>
              </a:rPr>
              <a:t>里，我们先根据 </a:t>
            </a:r>
            <a:r>
              <a:rPr lang="en" altLang="zh-CN" sz="1200" b="0" kern="1200" dirty="0">
                <a:solidFill>
                  <a:schemeClr val="tx1"/>
                </a:solidFill>
                <a:effectLst/>
                <a:latin typeface="+mn-lt"/>
                <a:ea typeface="+mn-ea"/>
                <a:cs typeface="+mn-cs"/>
              </a:rPr>
              <a:t>POPI</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从初始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数据全集中选择当前对模型影响最大的前 </a:t>
            </a:r>
            <a:r>
              <a:rPr lang="en-US" altLang="zh-CN" sz="1200" b="0" kern="1200" dirty="0">
                <a:solidFill>
                  <a:schemeClr val="tx1"/>
                </a:solidFill>
                <a:effectLst/>
                <a:latin typeface="+mn-lt"/>
                <a:ea typeface="+mn-ea"/>
                <a:cs typeface="+mn-cs"/>
              </a:rPr>
              <a:t>10% </a:t>
            </a:r>
            <a:r>
              <a:rPr lang="zh-CN" altLang="en-US" sz="1200" b="0" kern="1200" dirty="0">
                <a:solidFill>
                  <a:schemeClr val="tx1"/>
                </a:solidFill>
                <a:effectLst/>
                <a:latin typeface="+mn-lt"/>
                <a:ea typeface="+mn-ea"/>
                <a:cs typeface="+mn-cs"/>
              </a:rPr>
              <a:t>数据，然后只在这部分数据上继续做 </a:t>
            </a:r>
            <a:r>
              <a:rPr lang="en" altLang="zh-CN" sz="1200" b="0" kern="1200" dirty="0">
                <a:solidFill>
                  <a:schemeClr val="tx1"/>
                </a:solidFill>
                <a:effectLst/>
                <a:latin typeface="+mn-lt"/>
                <a:ea typeface="+mn-ea"/>
                <a:cs typeface="+mn-cs"/>
              </a:rPr>
              <a:t>GRPO </a:t>
            </a:r>
            <a:r>
              <a:rPr lang="zh-CN" altLang="en-US" sz="1200" b="0" kern="1200" dirty="0">
                <a:solidFill>
                  <a:schemeClr val="tx1"/>
                </a:solidFill>
                <a:effectLst/>
                <a:latin typeface="+mn-lt"/>
                <a:ea typeface="+mn-ea"/>
                <a:cs typeface="+mn-cs"/>
              </a:rPr>
              <a:t>训练。</a:t>
            </a:r>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所以 </a:t>
            </a:r>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的关键点不是“只选少量数据”，而是“每个阶段都重新根据当前模型的状态，选择最值得学的数据”。它本质上是一个基于 </a:t>
            </a:r>
            <a:r>
              <a:rPr lang="en" altLang="zh-CN" sz="1200" b="0" kern="1200" dirty="0">
                <a:solidFill>
                  <a:schemeClr val="tx1"/>
                </a:solidFill>
                <a:effectLst/>
                <a:latin typeface="+mn-lt"/>
                <a:ea typeface="+mn-ea"/>
                <a:cs typeface="+mn-cs"/>
              </a:rPr>
              <a:t>influence </a:t>
            </a:r>
            <a:r>
              <a:rPr lang="zh-CN" altLang="en-US" sz="1200" b="0" kern="1200" dirty="0">
                <a:solidFill>
                  <a:schemeClr val="tx1"/>
                </a:solidFill>
                <a:effectLst/>
                <a:latin typeface="+mn-lt"/>
                <a:ea typeface="+mn-ea"/>
                <a:cs typeface="+mn-cs"/>
              </a:rPr>
              <a:t>的 </a:t>
            </a:r>
            <a:r>
              <a:rPr lang="en" altLang="zh-CN" sz="1200" b="0" kern="1200" dirty="0">
                <a:solidFill>
                  <a:schemeClr val="tx1"/>
                </a:solidFill>
                <a:effectLst/>
                <a:latin typeface="+mn-lt"/>
                <a:ea typeface="+mn-ea"/>
                <a:cs typeface="+mn-cs"/>
              </a:rPr>
              <a:t>curriculum RL </a:t>
            </a:r>
            <a:r>
              <a:rPr lang="zh-CN" altLang="en-US" sz="1200" b="0" kern="1200" dirty="0">
                <a:solidFill>
                  <a:schemeClr val="tx1"/>
                </a:solidFill>
                <a:effectLst/>
                <a:latin typeface="+mn-lt"/>
                <a:ea typeface="+mn-ea"/>
                <a:cs typeface="+mn-cs"/>
              </a:rPr>
              <a:t>框架。</a:t>
            </a:r>
          </a:p>
          <a:p>
            <a:endParaRPr kumimoji="1" lang="zh-CN" altLang="en-US" dirty="0"/>
          </a:p>
        </p:txBody>
      </p:sp>
      <p:sp>
        <p:nvSpPr>
          <p:cNvPr id="4" name="灯片编号占位符 3">
            <a:extLst>
              <a:ext uri="{FF2B5EF4-FFF2-40B4-BE49-F238E27FC236}">
                <a16:creationId xmlns:a16="http://schemas.microsoft.com/office/drawing/2014/main" id="{5B3A51E7-5830-F497-9966-635850454433}"/>
              </a:ext>
            </a:extLst>
          </p:cNvPr>
          <p:cNvSpPr>
            <a:spLocks noGrp="1"/>
          </p:cNvSpPr>
          <p:nvPr>
            <p:ph type="sldNum" sz="quarter" idx="5"/>
          </p:nvPr>
        </p:nvSpPr>
        <p:spPr/>
        <p:txBody>
          <a:bodyPr/>
          <a:lstStyle/>
          <a:p>
            <a:fld id="{547D6CFE-171C-3145-BC1E-A2E85EFDCFFA}" type="slidenum">
              <a:rPr kumimoji="1" lang="zh-CN" altLang="en-US" smtClean="0"/>
              <a:t>14</a:t>
            </a:fld>
            <a:endParaRPr kumimoji="1" lang="zh-CN" altLang="en-US"/>
          </a:p>
        </p:txBody>
      </p:sp>
    </p:spTree>
    <p:extLst>
      <p:ext uri="{BB962C8B-B14F-4D97-AF65-F5344CB8AC3E}">
        <p14:creationId xmlns:p14="http://schemas.microsoft.com/office/powerpoint/2010/main" val="3037830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CC8C7-6754-ECD3-AB86-7D1A616240B7}"/>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633B6EA7-97F8-5E97-4664-DD0D542CA60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8EAFE9EA-A1F8-3802-07FE-074CB0FDC889}"/>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这一页给出 </a:t>
            </a:r>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的主结果。我们做了三个 </a:t>
            </a:r>
            <a:r>
              <a:rPr lang="en" altLang="zh-CN" sz="1200" b="0" kern="1200" dirty="0">
                <a:solidFill>
                  <a:schemeClr val="tx1"/>
                </a:solidFill>
                <a:effectLst/>
                <a:latin typeface="+mn-lt"/>
                <a:ea typeface="+mn-ea"/>
                <a:cs typeface="+mn-cs"/>
              </a:rPr>
              <a:t>setting</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1.5B</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7B</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以及 </a:t>
            </a:r>
            <a:r>
              <a:rPr lang="en-US" altLang="zh-CN" sz="1200" b="0" kern="1200" dirty="0">
                <a:solidFill>
                  <a:schemeClr val="tx1"/>
                </a:solidFill>
                <a:effectLst/>
                <a:latin typeface="+mn-lt"/>
                <a:ea typeface="+mn-ea"/>
                <a:cs typeface="+mn-cs"/>
              </a:rPr>
              <a:t>1.5</a:t>
            </a:r>
            <a:r>
              <a:rPr lang="en" altLang="zh-CN" sz="1200" b="0" kern="1200" dirty="0">
                <a:solidFill>
                  <a:schemeClr val="tx1"/>
                </a:solidFill>
                <a:effectLst/>
                <a:latin typeface="+mn-lt"/>
                <a:ea typeface="+mn-ea"/>
                <a:cs typeface="+mn-cs"/>
              </a:rPr>
              <a:t>B </a:t>
            </a:r>
            <a:r>
              <a:rPr lang="zh-CN" altLang="en-US" sz="1200" b="0" kern="1200" dirty="0">
                <a:solidFill>
                  <a:schemeClr val="tx1"/>
                </a:solidFill>
                <a:effectLst/>
                <a:latin typeface="+mn-lt"/>
                <a:ea typeface="+mn-ea"/>
                <a:cs typeface="+mn-cs"/>
              </a:rPr>
              <a:t>的 </a:t>
            </a:r>
            <a:r>
              <a:rPr lang="en" altLang="zh-CN" sz="1200" b="0" kern="1200" dirty="0">
                <a:solidFill>
                  <a:schemeClr val="tx1"/>
                </a:solidFill>
                <a:effectLst/>
                <a:latin typeface="+mn-lt"/>
                <a:ea typeface="+mn-ea"/>
                <a:cs typeface="+mn-cs"/>
              </a:rPr>
              <a:t>long-thinking setting</a:t>
            </a:r>
            <a:r>
              <a:rPr lang="zh-CN" altLang="en" sz="1200" b="0" kern="1200" dirty="0">
                <a:solidFill>
                  <a:schemeClr val="tx1"/>
                </a:solidFill>
                <a:effectLst/>
                <a:latin typeface="+mn-lt"/>
                <a:ea typeface="+mn-ea"/>
                <a:cs typeface="+mn-cs"/>
              </a:rPr>
              <a:t>。</a:t>
            </a:r>
          </a:p>
          <a:p>
            <a:br>
              <a:rPr lang="zh-CN" altLang="en" sz="1200" b="0" kern="1200" dirty="0">
                <a:solidFill>
                  <a:schemeClr val="tx1"/>
                </a:solidFill>
                <a:effectLst/>
                <a:latin typeface="+mn-lt"/>
                <a:ea typeface="+mn-ea"/>
                <a:cs typeface="+mn-cs"/>
              </a:rPr>
            </a:br>
            <a:endParaRPr lang="zh-CN" altLang="e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在不同训练 </a:t>
            </a:r>
            <a:r>
              <a:rPr lang="en" altLang="zh-CN" sz="1200" b="0" kern="1200" dirty="0">
                <a:solidFill>
                  <a:schemeClr val="tx1"/>
                </a:solidFill>
                <a:effectLst/>
                <a:latin typeface="+mn-lt"/>
                <a:ea typeface="+mn-ea"/>
                <a:cs typeface="+mn-cs"/>
              </a:rPr>
              <a:t>step </a:t>
            </a:r>
            <a:r>
              <a:rPr lang="zh-CN" altLang="en-US" sz="1200" b="0" kern="1200" dirty="0">
                <a:solidFill>
                  <a:schemeClr val="tx1"/>
                </a:solidFill>
                <a:effectLst/>
                <a:latin typeface="+mn-lt"/>
                <a:ea typeface="+mn-ea"/>
                <a:cs typeface="+mn-cs"/>
              </a:rPr>
              <a:t>下，</a:t>
            </a:r>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都显著优于标准 </a:t>
            </a:r>
            <a:r>
              <a:rPr lang="en" altLang="zh-CN" sz="1200" b="0" kern="1200" dirty="0">
                <a:solidFill>
                  <a:schemeClr val="tx1"/>
                </a:solidFill>
                <a:effectLst/>
                <a:latin typeface="+mn-lt"/>
                <a:ea typeface="+mn-ea"/>
                <a:cs typeface="+mn-cs"/>
              </a:rPr>
              <a:t>GRPO baseline</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也优于已有的数据选择方案，比如 </a:t>
            </a:r>
            <a:r>
              <a:rPr lang="en" altLang="zh-CN" sz="1200" b="0" kern="1200" dirty="0">
                <a:solidFill>
                  <a:schemeClr val="tx1"/>
                </a:solidFill>
                <a:effectLst/>
                <a:latin typeface="+mn-lt"/>
                <a:ea typeface="+mn-ea"/>
                <a:cs typeface="+mn-cs"/>
              </a:rPr>
              <a:t>pass rate</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learnability</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已有 </a:t>
            </a:r>
            <a:r>
              <a:rPr lang="en" altLang="zh-CN" sz="1200" b="0" kern="1200" dirty="0">
                <a:solidFill>
                  <a:schemeClr val="tx1"/>
                </a:solidFill>
                <a:effectLst/>
                <a:latin typeface="+mn-lt"/>
                <a:ea typeface="+mn-ea"/>
                <a:cs typeface="+mn-cs"/>
              </a:rPr>
              <a:t>influence </a:t>
            </a:r>
            <a:r>
              <a:rPr lang="zh-CN" altLang="en-US" sz="1200" b="0" kern="1200" dirty="0">
                <a:solidFill>
                  <a:schemeClr val="tx1"/>
                </a:solidFill>
                <a:effectLst/>
                <a:latin typeface="+mn-lt"/>
                <a:ea typeface="+mn-ea"/>
                <a:cs typeface="+mn-cs"/>
              </a:rPr>
              <a:t>近似等方法。这里表中的结果做了滑动窗口平滑，窗口大小是 </a:t>
            </a:r>
            <a:r>
              <a:rPr lang="en-US" altLang="zh-CN" sz="1200" b="0" kern="1200" dirty="0">
                <a:solidFill>
                  <a:schemeClr val="tx1"/>
                </a:solidFill>
                <a:effectLst/>
                <a:latin typeface="+mn-lt"/>
                <a:ea typeface="+mn-ea"/>
                <a:cs typeface="+mn-cs"/>
              </a:rPr>
              <a:t>5</a:t>
            </a:r>
            <a:r>
              <a:rPr lang="zh-CN" altLang="en-US" sz="1200" b="0" kern="1200" dirty="0">
                <a:solidFill>
                  <a:schemeClr val="tx1"/>
                </a:solidFill>
                <a:effectLst/>
                <a:latin typeface="+mn-lt"/>
                <a:ea typeface="+mn-ea"/>
                <a:cs typeface="+mn-cs"/>
              </a:rPr>
              <a:t>，目的是减小 </a:t>
            </a:r>
            <a:r>
              <a:rPr lang="en" altLang="zh-CN" sz="1200" b="0" kern="1200" dirty="0">
                <a:solidFill>
                  <a:schemeClr val="tx1"/>
                </a:solidFill>
                <a:effectLst/>
                <a:latin typeface="+mn-lt"/>
                <a:ea typeface="+mn-ea"/>
                <a:cs typeface="+mn-cs"/>
              </a:rPr>
              <a:t>RL variance </a:t>
            </a:r>
            <a:r>
              <a:rPr lang="zh-CN" altLang="en-US" sz="1200" b="0" kern="1200" dirty="0">
                <a:solidFill>
                  <a:schemeClr val="tx1"/>
                </a:solidFill>
                <a:effectLst/>
                <a:latin typeface="+mn-lt"/>
                <a:ea typeface="+mn-ea"/>
                <a:cs typeface="+mn-cs"/>
              </a:rPr>
              <a:t>对 </a:t>
            </a:r>
            <a:r>
              <a:rPr lang="en" altLang="zh-CN" sz="1200" b="0" kern="1200" dirty="0">
                <a:solidFill>
                  <a:schemeClr val="tx1"/>
                </a:solidFill>
                <a:effectLst/>
                <a:latin typeface="+mn-lt"/>
                <a:ea typeface="+mn-ea"/>
                <a:cs typeface="+mn-cs"/>
              </a:rPr>
              <a:t>step-level </a:t>
            </a:r>
            <a:r>
              <a:rPr lang="zh-CN" altLang="en-US" sz="1200" b="0" kern="1200" dirty="0">
                <a:solidFill>
                  <a:schemeClr val="tx1"/>
                </a:solidFill>
                <a:effectLst/>
                <a:latin typeface="+mn-lt"/>
                <a:ea typeface="+mn-ea"/>
                <a:cs typeface="+mn-cs"/>
              </a:rPr>
              <a:t>结果的影响。</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 sz="1200" b="0" kern="1200" dirty="0">
                <a:solidFill>
                  <a:schemeClr val="tx1"/>
                </a:solidFill>
                <a:effectLst/>
                <a:latin typeface="+mn-lt"/>
                <a:ea typeface="+mn-ea"/>
                <a:cs typeface="+mn-cs"/>
              </a:rPr>
              <a:t>可以</a:t>
            </a:r>
            <a:r>
              <a:rPr lang="zh-CN" altLang="en-US" sz="1200" b="0" kern="1200" dirty="0">
                <a:solidFill>
                  <a:schemeClr val="tx1"/>
                </a:solidFill>
                <a:effectLst/>
                <a:latin typeface="+mn-lt"/>
                <a:ea typeface="+mn-ea"/>
                <a:cs typeface="+mn-cs"/>
              </a:rPr>
              <a:t>看到：</a:t>
            </a:r>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不是只在某个特定 </a:t>
            </a:r>
            <a:r>
              <a:rPr lang="en" altLang="zh-CN" sz="1200" b="0" kern="1200" dirty="0">
                <a:solidFill>
                  <a:schemeClr val="tx1"/>
                </a:solidFill>
                <a:effectLst/>
                <a:latin typeface="+mn-lt"/>
                <a:ea typeface="+mn-ea"/>
                <a:cs typeface="+mn-cs"/>
              </a:rPr>
              <a:t>step </a:t>
            </a:r>
            <a:r>
              <a:rPr lang="zh-CN" altLang="en-US" sz="1200" b="0" kern="1200" dirty="0">
                <a:solidFill>
                  <a:schemeClr val="tx1"/>
                </a:solidFill>
                <a:effectLst/>
                <a:latin typeface="+mn-lt"/>
                <a:ea typeface="+mn-ea"/>
                <a:cs typeface="+mn-cs"/>
              </a:rPr>
              <a:t>偶然更好，而是在一段训练过程中稳定更优。第二，它的收益不是来自更大的训练量，而是来自更好的数据利用效率。</a:t>
            </a:r>
          </a:p>
          <a:p>
            <a:endParaRPr kumimoji="1" lang="zh-CN" altLang="en-US" dirty="0"/>
          </a:p>
        </p:txBody>
      </p:sp>
      <p:sp>
        <p:nvSpPr>
          <p:cNvPr id="4" name="灯片编号占位符 3">
            <a:extLst>
              <a:ext uri="{FF2B5EF4-FFF2-40B4-BE49-F238E27FC236}">
                <a16:creationId xmlns:a16="http://schemas.microsoft.com/office/drawing/2014/main" id="{D8E09C32-87BE-2C2F-79E6-8B3533C428F8}"/>
              </a:ext>
            </a:extLst>
          </p:cNvPr>
          <p:cNvSpPr>
            <a:spLocks noGrp="1"/>
          </p:cNvSpPr>
          <p:nvPr>
            <p:ph type="sldNum" sz="quarter" idx="5"/>
          </p:nvPr>
        </p:nvSpPr>
        <p:spPr/>
        <p:txBody>
          <a:bodyPr/>
          <a:lstStyle/>
          <a:p>
            <a:fld id="{547D6CFE-171C-3145-BC1E-A2E85EFDCFFA}" type="slidenum">
              <a:rPr kumimoji="1" lang="zh-CN" altLang="en-US" smtClean="0"/>
              <a:t>15</a:t>
            </a:fld>
            <a:endParaRPr kumimoji="1" lang="zh-CN" altLang="en-US"/>
          </a:p>
        </p:txBody>
      </p:sp>
    </p:spTree>
    <p:extLst>
      <p:ext uri="{BB962C8B-B14F-4D97-AF65-F5344CB8AC3E}">
        <p14:creationId xmlns:p14="http://schemas.microsoft.com/office/powerpoint/2010/main" val="32420128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9BB028-B810-1852-6CFE-F49E1F74B91C}"/>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A0B8744-7B7D-821F-E957-ABCA2BCE215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F62305B3-EAFB-4522-3173-1C222A80127E}"/>
              </a:ext>
            </a:extLst>
          </p:cNvPr>
          <p:cNvSpPr>
            <a:spLocks noGrp="1"/>
          </p:cNvSpPr>
          <p:nvPr>
            <p:ph type="body" idx="1"/>
          </p:nvPr>
        </p:nvSpPr>
        <p:spPr/>
        <p:txBody>
          <a:bodyPr/>
          <a:lstStyle/>
          <a:p>
            <a:r>
              <a:rPr kumimoji="1" lang="zh-CN" altLang="en-US" dirty="0"/>
              <a:t>接下来是一些细致的分析。</a:t>
            </a:r>
            <a:endParaRPr kumimoji="1" lang="en-US" altLang="zh-CN" dirty="0"/>
          </a:p>
          <a:p>
            <a:endParaRPr kumimoji="1" lang="en-US" altLang="zh-CN" dirty="0"/>
          </a:p>
          <a:p>
            <a:r>
              <a:rPr lang="zh-CN" altLang="en-US" sz="1200" b="0" kern="1200" dirty="0">
                <a:solidFill>
                  <a:schemeClr val="tx1"/>
                </a:solidFill>
                <a:effectLst/>
                <a:latin typeface="+mn-lt"/>
                <a:ea typeface="+mn-ea"/>
                <a:cs typeface="+mn-cs"/>
              </a:rPr>
              <a:t>首先是收敛性。我们对比了 </a:t>
            </a:r>
            <a:r>
              <a:rPr lang="en-US" altLang="zh-CN" sz="1200" b="0" kern="1200" dirty="0">
                <a:solidFill>
                  <a:schemeClr val="tx1"/>
                </a:solidFill>
                <a:effectLst/>
                <a:latin typeface="+mn-lt"/>
                <a:ea typeface="+mn-ea"/>
                <a:cs typeface="+mn-cs"/>
              </a:rPr>
              <a:t>1.5</a:t>
            </a:r>
            <a:r>
              <a:rPr lang="en" altLang="zh-CN" sz="1200" b="0" kern="1200" dirty="0">
                <a:solidFill>
                  <a:schemeClr val="tx1"/>
                </a:solidFill>
                <a:effectLst/>
                <a:latin typeface="+mn-lt"/>
                <a:ea typeface="+mn-ea"/>
                <a:cs typeface="+mn-cs"/>
              </a:rPr>
              <a:t>B setting </a:t>
            </a:r>
            <a:r>
              <a:rPr lang="zh-CN" altLang="en-US" sz="1200" b="0" kern="1200" dirty="0">
                <a:solidFill>
                  <a:schemeClr val="tx1"/>
                </a:solidFill>
                <a:effectLst/>
                <a:latin typeface="+mn-lt"/>
                <a:ea typeface="+mn-ea"/>
                <a:cs typeface="+mn-cs"/>
              </a:rPr>
              <a:t>下 </a:t>
            </a:r>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和 </a:t>
            </a:r>
            <a:r>
              <a:rPr lang="en" altLang="zh-CN" sz="1200" b="0" kern="1200" dirty="0">
                <a:solidFill>
                  <a:schemeClr val="tx1"/>
                </a:solidFill>
                <a:effectLst/>
                <a:latin typeface="+mn-lt"/>
                <a:ea typeface="+mn-ea"/>
                <a:cs typeface="+mn-cs"/>
              </a:rPr>
              <a:t>standard GRPO </a:t>
            </a:r>
            <a:r>
              <a:rPr lang="zh-CN" altLang="en-US" sz="1200" b="0" kern="1200" dirty="0">
                <a:solidFill>
                  <a:schemeClr val="tx1"/>
                </a:solidFill>
                <a:effectLst/>
                <a:latin typeface="+mn-lt"/>
                <a:ea typeface="+mn-ea"/>
                <a:cs typeface="+mn-cs"/>
              </a:rPr>
              <a:t>的收敛情况，发现两者最终模型的收敛性能差不多，但 </a:t>
            </a:r>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能提供显著的 </a:t>
            </a:r>
            <a:r>
              <a:rPr lang="en" altLang="zh-CN" sz="1200" b="0" kern="1200" dirty="0">
                <a:solidFill>
                  <a:schemeClr val="tx1"/>
                </a:solidFill>
                <a:effectLst/>
                <a:latin typeface="+mn-lt"/>
                <a:ea typeface="+mn-ea"/>
                <a:cs typeface="+mn-cs"/>
              </a:rPr>
              <a:t>step-level </a:t>
            </a:r>
            <a:r>
              <a:rPr lang="zh-CN" altLang="en-US" sz="1200" b="0" kern="1200" dirty="0">
                <a:solidFill>
                  <a:schemeClr val="tx1"/>
                </a:solidFill>
                <a:effectLst/>
                <a:latin typeface="+mn-lt"/>
                <a:ea typeface="+mn-ea"/>
                <a:cs typeface="+mn-cs"/>
              </a:rPr>
              <a:t>训练加速，达到 </a:t>
            </a:r>
            <a:r>
              <a:rPr lang="en-US" altLang="zh-CN" sz="1200" b="0" kern="1200" dirty="0">
                <a:solidFill>
                  <a:schemeClr val="tx1"/>
                </a:solidFill>
                <a:effectLst/>
                <a:latin typeface="+mn-lt"/>
                <a:ea typeface="+mn-ea"/>
                <a:cs typeface="+mn-cs"/>
              </a:rPr>
              <a:t>2.66 </a:t>
            </a:r>
            <a:r>
              <a:rPr lang="zh-CN" altLang="en-US" sz="1200" b="0" kern="1200" dirty="0">
                <a:solidFill>
                  <a:schemeClr val="tx1"/>
                </a:solidFill>
                <a:effectLst/>
                <a:latin typeface="+mn-lt"/>
                <a:ea typeface="+mn-ea"/>
                <a:cs typeface="+mn-cs"/>
              </a:rPr>
              <a:t>倍；如果按 </a:t>
            </a:r>
            <a:r>
              <a:rPr lang="en" altLang="zh-CN" sz="1200" b="0" kern="1200" dirty="0">
                <a:solidFill>
                  <a:schemeClr val="tx1"/>
                </a:solidFill>
                <a:effectLst/>
                <a:latin typeface="+mn-lt"/>
                <a:ea typeface="+mn-ea"/>
                <a:cs typeface="+mn-cs"/>
              </a:rPr>
              <a:t>wall-clock </a:t>
            </a:r>
            <a:r>
              <a:rPr lang="zh-CN" altLang="en-US" sz="1200" b="0" kern="1200" dirty="0">
                <a:solidFill>
                  <a:schemeClr val="tx1"/>
                </a:solidFill>
                <a:effectLst/>
                <a:latin typeface="+mn-lt"/>
                <a:ea typeface="+mn-ea"/>
                <a:cs typeface="+mn-cs"/>
              </a:rPr>
              <a:t>来看，大约是 </a:t>
            </a:r>
            <a:r>
              <a:rPr lang="en-US" altLang="zh-CN" sz="1200" b="0" kern="1200" dirty="0">
                <a:solidFill>
                  <a:schemeClr val="tx1"/>
                </a:solidFill>
                <a:effectLst/>
                <a:latin typeface="+mn-lt"/>
                <a:ea typeface="+mn-ea"/>
                <a:cs typeface="+mn-cs"/>
              </a:rPr>
              <a:t>2.17 </a:t>
            </a:r>
            <a:r>
              <a:rPr lang="zh-CN" altLang="en-US" sz="1200" b="0" kern="1200" dirty="0">
                <a:solidFill>
                  <a:schemeClr val="tx1"/>
                </a:solidFill>
                <a:effectLst/>
                <a:latin typeface="+mn-lt"/>
                <a:ea typeface="+mn-ea"/>
                <a:cs typeface="+mn-cs"/>
              </a:rPr>
              <a:t>倍。</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其次是语义关联性。我们观察到，</a:t>
            </a:r>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通过 </a:t>
            </a:r>
            <a:r>
              <a:rPr lang="en" altLang="zh-CN" sz="1200" b="0" kern="1200" dirty="0">
                <a:solidFill>
                  <a:schemeClr val="tx1"/>
                </a:solidFill>
                <a:effectLst/>
                <a:latin typeface="+mn-lt"/>
                <a:ea typeface="+mn-ea"/>
                <a:cs typeface="+mn-cs"/>
              </a:rPr>
              <a:t>influence </a:t>
            </a:r>
            <a:r>
              <a:rPr lang="zh-CN" altLang="en-US" sz="1200" b="0" kern="1200" dirty="0">
                <a:solidFill>
                  <a:schemeClr val="tx1"/>
                </a:solidFill>
                <a:effectLst/>
                <a:latin typeface="+mn-lt"/>
                <a:ea typeface="+mn-ea"/>
                <a:cs typeface="+mn-cs"/>
              </a:rPr>
              <a:t>选出来的数据，天然和测试集具有更强的语义关联性。这背后可以理解为梯度空间和语义空间之间存在一定内在联系。也就是说，</a:t>
            </a:r>
            <a:r>
              <a:rPr lang="en" altLang="zh-CN" sz="1200" b="0" kern="1200" dirty="0">
                <a:solidFill>
                  <a:schemeClr val="tx1"/>
                </a:solidFill>
                <a:effectLst/>
                <a:latin typeface="+mn-lt"/>
                <a:ea typeface="+mn-ea"/>
                <a:cs typeface="+mn-cs"/>
              </a:rPr>
              <a:t>Influence </a:t>
            </a:r>
            <a:r>
              <a:rPr lang="zh-CN" altLang="en-US" sz="1200" b="0" kern="1200" dirty="0">
                <a:solidFill>
                  <a:schemeClr val="tx1"/>
                </a:solidFill>
                <a:effectLst/>
                <a:latin typeface="+mn-lt"/>
                <a:ea typeface="+mn-ea"/>
                <a:cs typeface="+mn-cs"/>
              </a:rPr>
              <a:t>不只是一个抽象数学量，它在实践中确实会把更接近目标分布的数据筛出来。</a:t>
            </a:r>
          </a:p>
          <a:p>
            <a:endParaRPr kumimoji="1" lang="zh-CN" altLang="en-US" dirty="0"/>
          </a:p>
        </p:txBody>
      </p:sp>
      <p:sp>
        <p:nvSpPr>
          <p:cNvPr id="4" name="灯片编号占位符 3">
            <a:extLst>
              <a:ext uri="{FF2B5EF4-FFF2-40B4-BE49-F238E27FC236}">
                <a16:creationId xmlns:a16="http://schemas.microsoft.com/office/drawing/2014/main" id="{8B484085-8E04-86CC-5E12-714338047173}"/>
              </a:ext>
            </a:extLst>
          </p:cNvPr>
          <p:cNvSpPr>
            <a:spLocks noGrp="1"/>
          </p:cNvSpPr>
          <p:nvPr>
            <p:ph type="sldNum" sz="quarter" idx="5"/>
          </p:nvPr>
        </p:nvSpPr>
        <p:spPr/>
        <p:txBody>
          <a:bodyPr/>
          <a:lstStyle/>
          <a:p>
            <a:fld id="{547D6CFE-171C-3145-BC1E-A2E85EFDCFFA}" type="slidenum">
              <a:rPr kumimoji="1" lang="zh-CN" altLang="en-US" smtClean="0"/>
              <a:t>16</a:t>
            </a:fld>
            <a:endParaRPr kumimoji="1" lang="zh-CN" altLang="en-US"/>
          </a:p>
        </p:txBody>
      </p:sp>
    </p:spTree>
    <p:extLst>
      <p:ext uri="{BB962C8B-B14F-4D97-AF65-F5344CB8AC3E}">
        <p14:creationId xmlns:p14="http://schemas.microsoft.com/office/powerpoint/2010/main" val="26061490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A569A-E76A-8D91-1B56-0B11851459F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FB22E2D5-F688-6A46-E057-AED7719E32D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96E1C48E-8CAC-E3DF-08B9-37EE22E8BCA3}"/>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我们用 </a:t>
            </a:r>
            <a:r>
              <a:rPr lang="en" altLang="zh-CN" sz="1200" b="0" kern="1200" dirty="0">
                <a:solidFill>
                  <a:schemeClr val="tx1"/>
                </a:solidFill>
                <a:effectLst/>
                <a:latin typeface="+mn-lt"/>
                <a:ea typeface="+mn-ea"/>
                <a:cs typeface="+mn-cs"/>
              </a:rPr>
              <a:t>pass rate </a:t>
            </a:r>
            <a:r>
              <a:rPr lang="zh-CN" altLang="en-US" sz="1200" b="0" kern="1200" dirty="0">
                <a:solidFill>
                  <a:schemeClr val="tx1"/>
                </a:solidFill>
                <a:effectLst/>
                <a:latin typeface="+mn-lt"/>
                <a:ea typeface="+mn-ea"/>
                <a:cs typeface="+mn-cs"/>
              </a:rPr>
              <a:t>来看，</a:t>
            </a:r>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选出来的数据，对 </a:t>
            </a:r>
            <a:r>
              <a:rPr lang="en" altLang="zh-CN" sz="1200" b="0" kern="1200" dirty="0">
                <a:solidFill>
                  <a:schemeClr val="tx1"/>
                </a:solidFill>
                <a:effectLst/>
                <a:latin typeface="+mn-lt"/>
                <a:ea typeface="+mn-ea"/>
                <a:cs typeface="+mn-cs"/>
              </a:rPr>
              <a:t>baseline </a:t>
            </a:r>
            <a:r>
              <a:rPr lang="zh-CN" altLang="en-US" sz="1200" b="0" kern="1200" dirty="0">
                <a:solidFill>
                  <a:schemeClr val="tx1"/>
                </a:solidFill>
                <a:effectLst/>
                <a:latin typeface="+mn-lt"/>
                <a:ea typeface="+mn-ea"/>
                <a:cs typeface="+mn-cs"/>
              </a:rPr>
              <a:t>模型来说 </a:t>
            </a:r>
            <a:r>
              <a:rPr lang="en" altLang="zh-CN" sz="1200" b="0" kern="1200" dirty="0">
                <a:solidFill>
                  <a:schemeClr val="tx1"/>
                </a:solidFill>
                <a:effectLst/>
                <a:latin typeface="+mn-lt"/>
                <a:ea typeface="+mn-ea"/>
                <a:cs typeface="+mn-cs"/>
              </a:rPr>
              <a:t>pass rate </a:t>
            </a:r>
            <a:r>
              <a:rPr lang="zh-CN" altLang="en-US" sz="1200" b="0" kern="1200" dirty="0">
                <a:solidFill>
                  <a:schemeClr val="tx1"/>
                </a:solidFill>
                <a:effectLst/>
                <a:latin typeface="+mn-lt"/>
                <a:ea typeface="+mn-ea"/>
                <a:cs typeface="+mn-cs"/>
              </a:rPr>
              <a:t>是下降的，也就是越来越难；但对当前 </a:t>
            </a:r>
            <a:r>
              <a:rPr lang="en" altLang="zh-CN" sz="1200" b="0" kern="1200" dirty="0">
                <a:solidFill>
                  <a:schemeClr val="tx1"/>
                </a:solidFill>
                <a:effectLst/>
                <a:latin typeface="+mn-lt"/>
                <a:ea typeface="+mn-ea"/>
                <a:cs typeface="+mn-cs"/>
              </a:rPr>
              <a:t>online policy </a:t>
            </a:r>
            <a:r>
              <a:rPr lang="zh-CN" altLang="en-US" sz="1200" b="0" kern="1200" dirty="0">
                <a:solidFill>
                  <a:schemeClr val="tx1"/>
                </a:solidFill>
                <a:effectLst/>
                <a:latin typeface="+mn-lt"/>
                <a:ea typeface="+mn-ea"/>
                <a:cs typeface="+mn-cs"/>
              </a:rPr>
              <a:t>来说，这些数据的 </a:t>
            </a:r>
            <a:r>
              <a:rPr lang="en" altLang="zh-CN" sz="1200" b="0" kern="1200" dirty="0">
                <a:solidFill>
                  <a:schemeClr val="tx1"/>
                </a:solidFill>
                <a:effectLst/>
                <a:latin typeface="+mn-lt"/>
                <a:ea typeface="+mn-ea"/>
                <a:cs typeface="+mn-cs"/>
              </a:rPr>
              <a:t>pass rate </a:t>
            </a:r>
            <a:r>
              <a:rPr lang="zh-CN" altLang="en-US" sz="1200" b="0" kern="1200" dirty="0">
                <a:solidFill>
                  <a:schemeClr val="tx1"/>
                </a:solidFill>
                <a:effectLst/>
                <a:latin typeface="+mn-lt"/>
                <a:ea typeface="+mn-ea"/>
                <a:cs typeface="+mn-cs"/>
              </a:rPr>
              <a:t>却是上升的，也就是它们更符合模型当前能力边界。</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这其实很符合我们一开始对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数据的判断：最有价值的数据，不是绝对最难的数据，而是对当前模型来说刚好能提供有效学习信号的数据。</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最后这一页也给出了代码和论文链接。如果听众对方法细节或者更多实验感兴趣，可以直接看代码和 </a:t>
            </a:r>
            <a:r>
              <a:rPr lang="en" altLang="zh-CN" sz="1200" b="0" kern="1200" dirty="0" err="1">
                <a:solidFill>
                  <a:schemeClr val="tx1"/>
                </a:solidFill>
                <a:effectLst/>
                <a:latin typeface="+mn-lt"/>
                <a:ea typeface="+mn-ea"/>
                <a:cs typeface="+mn-cs"/>
              </a:rPr>
              <a:t>arXiv</a:t>
            </a:r>
            <a:r>
              <a:rPr lang="en" altLang="zh-CN" sz="1200" b="0" kern="1200" dirty="0">
                <a:solidFill>
                  <a:schemeClr val="tx1"/>
                </a:solidFill>
                <a:effectLst/>
                <a:latin typeface="+mn-lt"/>
                <a:ea typeface="+mn-ea"/>
                <a:cs typeface="+mn-cs"/>
              </a:rPr>
              <a:t> </a:t>
            </a:r>
            <a:r>
              <a:rPr lang="zh-CN" altLang="en-US" sz="1200" b="0" kern="1200" dirty="0">
                <a:solidFill>
                  <a:schemeClr val="tx1"/>
                </a:solidFill>
                <a:effectLst/>
                <a:latin typeface="+mn-lt"/>
                <a:ea typeface="+mn-ea"/>
                <a:cs typeface="+mn-cs"/>
              </a:rPr>
              <a:t>论文。</a:t>
            </a:r>
          </a:p>
          <a:p>
            <a:endParaRPr kumimoji="1" lang="zh-CN" altLang="en-US" dirty="0"/>
          </a:p>
        </p:txBody>
      </p:sp>
      <p:sp>
        <p:nvSpPr>
          <p:cNvPr id="4" name="灯片编号占位符 3">
            <a:extLst>
              <a:ext uri="{FF2B5EF4-FFF2-40B4-BE49-F238E27FC236}">
                <a16:creationId xmlns:a16="http://schemas.microsoft.com/office/drawing/2014/main" id="{4D2C6B6D-0B75-92A4-F1C2-4188467AC7D8}"/>
              </a:ext>
            </a:extLst>
          </p:cNvPr>
          <p:cNvSpPr>
            <a:spLocks noGrp="1"/>
          </p:cNvSpPr>
          <p:nvPr>
            <p:ph type="sldNum" sz="quarter" idx="5"/>
          </p:nvPr>
        </p:nvSpPr>
        <p:spPr/>
        <p:txBody>
          <a:bodyPr/>
          <a:lstStyle/>
          <a:p>
            <a:fld id="{547D6CFE-171C-3145-BC1E-A2E85EFDCFFA}" type="slidenum">
              <a:rPr kumimoji="1" lang="zh-CN" altLang="en-US" smtClean="0"/>
              <a:t>17</a:t>
            </a:fld>
            <a:endParaRPr kumimoji="1" lang="zh-CN" altLang="en-US"/>
          </a:p>
        </p:txBody>
      </p:sp>
    </p:spTree>
    <p:extLst>
      <p:ext uri="{BB962C8B-B14F-4D97-AF65-F5344CB8AC3E}">
        <p14:creationId xmlns:p14="http://schemas.microsoft.com/office/powerpoint/2010/main" val="933250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C5CE9-CE72-60CF-BA27-392D5678AB1A}"/>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47E1948-B69D-BF22-7C88-C9951F6F2A63}"/>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A6080024-252F-E628-3E8D-BE3B1305B7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0" kern="1200" dirty="0">
                <a:solidFill>
                  <a:schemeClr val="tx1"/>
                </a:solidFill>
                <a:effectLst/>
                <a:latin typeface="+mn-lt"/>
                <a:ea typeface="+mn-ea"/>
                <a:cs typeface="+mn-cs"/>
              </a:rPr>
              <a:t>前面讲的是怎样选数据，后面我想讲另一件最近做的事情，也就是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环境的合成。这里的重点会从 </a:t>
            </a:r>
            <a:r>
              <a:rPr lang="en" altLang="zh-CN" sz="1200" b="0" kern="1200" dirty="0">
                <a:solidFill>
                  <a:schemeClr val="tx1"/>
                </a:solidFill>
                <a:effectLst/>
                <a:latin typeface="+mn-lt"/>
                <a:ea typeface="+mn-ea"/>
                <a:cs typeface="+mn-cs"/>
              </a:rPr>
              <a:t>selection </a:t>
            </a:r>
            <a:r>
              <a:rPr lang="zh-CN" altLang="en-US" sz="1200" b="0" kern="1200" dirty="0">
                <a:solidFill>
                  <a:schemeClr val="tx1"/>
                </a:solidFill>
                <a:effectLst/>
                <a:latin typeface="+mn-lt"/>
                <a:ea typeface="+mn-ea"/>
                <a:cs typeface="+mn-cs"/>
              </a:rPr>
              <a:t>转向 </a:t>
            </a:r>
            <a:r>
              <a:rPr lang="en" altLang="zh-CN" sz="1200" b="0" kern="1200" dirty="0">
                <a:solidFill>
                  <a:schemeClr val="tx1"/>
                </a:solidFill>
                <a:effectLst/>
                <a:latin typeface="+mn-lt"/>
                <a:ea typeface="+mn-ea"/>
                <a:cs typeface="+mn-cs"/>
              </a:rPr>
              <a:t>synthesis</a:t>
            </a:r>
            <a:r>
              <a:rPr lang="zh-CN" altLang="en" sz="1200" b="0" kern="1200" dirty="0">
                <a:solidFill>
                  <a:schemeClr val="tx1"/>
                </a:solidFill>
                <a:effectLst/>
                <a:latin typeface="+mn-lt"/>
                <a:ea typeface="+mn-ea"/>
                <a:cs typeface="+mn-cs"/>
              </a:rPr>
              <a:t>。</a:t>
            </a:r>
            <a:r>
              <a:rPr lang="en-US" altLang="zh-CN" sz="1200" b="0" kern="1200" dirty="0">
                <a:solidFill>
                  <a:schemeClr val="tx1"/>
                </a:solidFill>
                <a:effectLst/>
                <a:latin typeface="+mn-lt"/>
                <a:ea typeface="+mn-ea"/>
                <a:cs typeface="+mn-cs"/>
              </a:rPr>
              <a:t>GLM5</a:t>
            </a:r>
            <a:r>
              <a:rPr lang="zh-CN" altLang="en-US" sz="1200" b="0" kern="1200" dirty="0">
                <a:solidFill>
                  <a:schemeClr val="tx1"/>
                </a:solidFill>
                <a:effectLst/>
                <a:latin typeface="+mn-lt"/>
                <a:ea typeface="+mn-ea"/>
                <a:cs typeface="+mn-cs"/>
              </a:rPr>
              <a:t> 上的 </a:t>
            </a:r>
            <a:r>
              <a:rPr lang="en-US" altLang="zh-CN" sz="1200" b="0" kern="1200" dirty="0">
                <a:solidFill>
                  <a:schemeClr val="tx1"/>
                </a:solidFill>
                <a:effectLst/>
                <a:latin typeface="+mn-lt"/>
                <a:ea typeface="+mn-ea"/>
                <a:cs typeface="+mn-cs"/>
              </a:rPr>
              <a:t>Terminal</a:t>
            </a:r>
            <a:r>
              <a:rPr lang="zh-CN" altLang="en-US" sz="1200" b="0" kern="1200" dirty="0">
                <a:solidFill>
                  <a:schemeClr val="tx1"/>
                </a:solidFill>
                <a:effectLst/>
                <a:latin typeface="+mn-lt"/>
                <a:ea typeface="+mn-ea"/>
                <a:cs typeface="+mn-cs"/>
              </a:rPr>
              <a:t> 数据合成</a:t>
            </a:r>
            <a:endParaRPr lang="zh-CN" altLang="en" sz="1200" b="0" kern="1200" dirty="0">
              <a:solidFill>
                <a:schemeClr val="tx1"/>
              </a:solidFill>
              <a:effectLst/>
              <a:latin typeface="+mn-lt"/>
              <a:ea typeface="+mn-ea"/>
              <a:cs typeface="+mn-cs"/>
            </a:endParaRPr>
          </a:p>
          <a:p>
            <a:endParaRPr kumimoji="1" lang="zh-CN" altLang="en-US" dirty="0"/>
          </a:p>
        </p:txBody>
      </p:sp>
      <p:sp>
        <p:nvSpPr>
          <p:cNvPr id="4" name="灯片编号占位符 3">
            <a:extLst>
              <a:ext uri="{FF2B5EF4-FFF2-40B4-BE49-F238E27FC236}">
                <a16:creationId xmlns:a16="http://schemas.microsoft.com/office/drawing/2014/main" id="{9EC28C7D-5A24-8258-FAF4-886B2457E2C1}"/>
              </a:ext>
            </a:extLst>
          </p:cNvPr>
          <p:cNvSpPr>
            <a:spLocks noGrp="1"/>
          </p:cNvSpPr>
          <p:nvPr>
            <p:ph type="sldNum" sz="quarter" idx="5"/>
          </p:nvPr>
        </p:nvSpPr>
        <p:spPr/>
        <p:txBody>
          <a:bodyPr/>
          <a:lstStyle/>
          <a:p>
            <a:fld id="{547D6CFE-171C-3145-BC1E-A2E85EFDCFFA}" type="slidenum">
              <a:rPr kumimoji="1" lang="zh-CN" altLang="en-US" smtClean="0"/>
              <a:t>18</a:t>
            </a:fld>
            <a:endParaRPr kumimoji="1" lang="zh-CN" altLang="en-US"/>
          </a:p>
        </p:txBody>
      </p:sp>
    </p:spTree>
    <p:extLst>
      <p:ext uri="{BB962C8B-B14F-4D97-AF65-F5344CB8AC3E}">
        <p14:creationId xmlns:p14="http://schemas.microsoft.com/office/powerpoint/2010/main" val="2796016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1A507-65E4-A9E7-2389-04CA315A57B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5359EAE1-DD8A-C0C3-4B17-E815C6C5D74A}"/>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68254FFC-77E9-8C06-F5AE-98D895273D6B}"/>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在传统 </a:t>
            </a:r>
            <a:r>
              <a:rPr lang="en" altLang="zh-CN" sz="1200" b="0" kern="1200" dirty="0">
                <a:solidFill>
                  <a:schemeClr val="tx1"/>
                </a:solidFill>
                <a:effectLst/>
                <a:latin typeface="+mn-lt"/>
                <a:ea typeface="+mn-ea"/>
                <a:cs typeface="+mn-cs"/>
              </a:rPr>
              <a:t>Chat/QA </a:t>
            </a:r>
            <a:r>
              <a:rPr lang="zh-CN" altLang="en-US" sz="1200" b="0" kern="1200" dirty="0">
                <a:solidFill>
                  <a:schemeClr val="tx1"/>
                </a:solidFill>
                <a:effectLst/>
                <a:latin typeface="+mn-lt"/>
                <a:ea typeface="+mn-ea"/>
                <a:cs typeface="+mn-cs"/>
              </a:rPr>
              <a:t>场景里，数据通常就是 </a:t>
            </a:r>
            <a:r>
              <a:rPr lang="en" altLang="zh-CN" sz="1200" b="0" kern="1200" dirty="0">
                <a:solidFill>
                  <a:schemeClr val="tx1"/>
                </a:solidFill>
                <a:effectLst/>
                <a:latin typeface="+mn-lt"/>
                <a:ea typeface="+mn-ea"/>
                <a:cs typeface="+mn-cs"/>
              </a:rPr>
              <a:t>prompt</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solution </a:t>
            </a:r>
            <a:r>
              <a:rPr lang="zh-CN" altLang="en-US" sz="1200" b="0" kern="1200" dirty="0">
                <a:solidFill>
                  <a:schemeClr val="tx1"/>
                </a:solidFill>
                <a:effectLst/>
                <a:latin typeface="+mn-lt"/>
                <a:ea typeface="+mn-ea"/>
                <a:cs typeface="+mn-cs"/>
              </a:rPr>
              <a:t>的来源主要依赖互联网收集、人工构建，或者 </a:t>
            </a:r>
            <a:r>
              <a:rPr lang="en" altLang="zh-CN" sz="1200" b="0" kern="1200" dirty="0">
                <a:solidFill>
                  <a:schemeClr val="tx1"/>
                </a:solidFill>
                <a:effectLst/>
                <a:latin typeface="+mn-lt"/>
                <a:ea typeface="+mn-ea"/>
                <a:cs typeface="+mn-cs"/>
              </a:rPr>
              <a:t>LLM </a:t>
            </a:r>
            <a:r>
              <a:rPr lang="zh-CN" altLang="en-US" sz="1200" b="0" kern="1200" dirty="0">
                <a:solidFill>
                  <a:schemeClr val="tx1"/>
                </a:solidFill>
                <a:effectLst/>
                <a:latin typeface="+mn-lt"/>
                <a:ea typeface="+mn-ea"/>
                <a:cs typeface="+mn-cs"/>
              </a:rPr>
              <a:t>合成再加人工筛选。</a:t>
            </a:r>
          </a:p>
          <a:p>
            <a:r>
              <a:rPr lang="zh-CN" altLang="en-US" sz="1200" b="0" kern="1200" dirty="0">
                <a:solidFill>
                  <a:schemeClr val="tx1"/>
                </a:solidFill>
                <a:effectLst/>
                <a:latin typeface="+mn-lt"/>
                <a:ea typeface="+mn-ea"/>
                <a:cs typeface="+mn-cs"/>
              </a:rPr>
              <a:t>但在 </a:t>
            </a:r>
            <a:r>
              <a:rPr lang="en" altLang="zh-CN" sz="1200" b="0" kern="1200" dirty="0">
                <a:solidFill>
                  <a:schemeClr val="tx1"/>
                </a:solidFill>
                <a:effectLst/>
                <a:latin typeface="+mn-lt"/>
                <a:ea typeface="+mn-ea"/>
                <a:cs typeface="+mn-cs"/>
              </a:rPr>
              <a:t>agent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尤其是 </a:t>
            </a:r>
            <a:r>
              <a:rPr lang="en" altLang="zh-CN" sz="1200" b="0" kern="1200" dirty="0">
                <a:solidFill>
                  <a:schemeClr val="tx1"/>
                </a:solidFill>
                <a:effectLst/>
                <a:latin typeface="+mn-lt"/>
                <a:ea typeface="+mn-ea"/>
                <a:cs typeface="+mn-cs"/>
              </a:rPr>
              <a:t>terminal agent</a:t>
            </a:r>
            <a:r>
              <a:rPr lang="zh-CN" altLang="en-US" sz="1200" b="0" kern="1200" dirty="0">
                <a:solidFill>
                  <a:schemeClr val="tx1"/>
                </a:solidFill>
                <a:effectLst/>
                <a:latin typeface="+mn-lt"/>
                <a:ea typeface="+mn-ea"/>
                <a:cs typeface="+mn-cs"/>
              </a:rPr>
              <a:t> 场景里，</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数据的基本单位已经不是一个 </a:t>
            </a:r>
            <a:r>
              <a:rPr lang="en" altLang="zh-CN" sz="1200" b="0" kern="1200" dirty="0">
                <a:solidFill>
                  <a:schemeClr val="tx1"/>
                </a:solidFill>
                <a:effectLst/>
                <a:latin typeface="+mn-lt"/>
                <a:ea typeface="+mn-ea"/>
                <a:cs typeface="+mn-cs"/>
              </a:rPr>
              <a:t>prompt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而是一个 </a:t>
            </a:r>
            <a:r>
              <a:rPr lang="en" altLang="zh-CN" sz="1200" b="0" kern="1200" dirty="0">
                <a:solidFill>
                  <a:schemeClr val="tx1"/>
                </a:solidFill>
                <a:effectLst/>
                <a:latin typeface="+mn-lt"/>
                <a:ea typeface="+mn-ea"/>
                <a:cs typeface="+mn-cs"/>
              </a:rPr>
              <a:t>environment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它往往包括 </a:t>
            </a:r>
            <a:r>
              <a:rPr lang="en" altLang="zh-CN" sz="1200" b="0" kern="1200" dirty="0">
                <a:solidFill>
                  <a:schemeClr val="tx1"/>
                </a:solidFill>
                <a:effectLst/>
                <a:latin typeface="+mn-lt"/>
                <a:ea typeface="+mn-ea"/>
                <a:cs typeface="+mn-cs"/>
              </a:rPr>
              <a:t>docker image</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instruction</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test scripts </a:t>
            </a:r>
            <a:r>
              <a:rPr lang="zh-CN" altLang="en-US" sz="1200" b="0" kern="1200" dirty="0">
                <a:solidFill>
                  <a:schemeClr val="tx1"/>
                </a:solidFill>
                <a:effectLst/>
                <a:latin typeface="+mn-lt"/>
                <a:ea typeface="+mn-ea"/>
                <a:cs typeface="+mn-cs"/>
              </a:rPr>
              <a:t>等组成部分。这样的数据来源长期以来主要依赖人工构建，而这非常昂贵。</a:t>
            </a:r>
          </a:p>
          <a:p>
            <a:r>
              <a:rPr lang="zh-CN" altLang="en-US" sz="1200" b="0" kern="1200" dirty="0">
                <a:solidFill>
                  <a:schemeClr val="tx1"/>
                </a:solidFill>
                <a:effectLst/>
                <a:latin typeface="+mn-lt"/>
                <a:ea typeface="+mn-ea"/>
                <a:cs typeface="+mn-cs"/>
              </a:rPr>
              <a:t>同时，</a:t>
            </a:r>
            <a:r>
              <a:rPr lang="en" altLang="zh-CN" sz="1200" b="0" kern="1200" dirty="0">
                <a:solidFill>
                  <a:schemeClr val="tx1"/>
                </a:solidFill>
                <a:effectLst/>
                <a:latin typeface="+mn-lt"/>
                <a:ea typeface="+mn-ea"/>
                <a:cs typeface="+mn-cs"/>
              </a:rPr>
              <a:t>agent </a:t>
            </a:r>
            <a:r>
              <a:rPr lang="zh-CN" altLang="en-US" sz="1200" b="0" kern="1200" dirty="0">
                <a:solidFill>
                  <a:schemeClr val="tx1"/>
                </a:solidFill>
                <a:effectLst/>
                <a:latin typeface="+mn-lt"/>
                <a:ea typeface="+mn-ea"/>
                <a:cs typeface="+mn-cs"/>
              </a:rPr>
              <a:t>合成环境虽然有潜力，但它比 </a:t>
            </a:r>
            <a:r>
              <a:rPr lang="en" altLang="zh-CN" sz="1200" b="0" kern="1200" dirty="0">
                <a:solidFill>
                  <a:schemeClr val="tx1"/>
                </a:solidFill>
                <a:effectLst/>
                <a:latin typeface="+mn-lt"/>
                <a:ea typeface="+mn-ea"/>
                <a:cs typeface="+mn-cs"/>
              </a:rPr>
              <a:t>Chat/QA </a:t>
            </a:r>
            <a:r>
              <a:rPr lang="zh-CN" altLang="en-US" sz="1200" b="0" kern="1200" dirty="0">
                <a:solidFill>
                  <a:schemeClr val="tx1"/>
                </a:solidFill>
                <a:effectLst/>
                <a:latin typeface="+mn-lt"/>
                <a:ea typeface="+mn-ea"/>
                <a:cs typeface="+mn-cs"/>
              </a:rPr>
              <a:t>数据合成复杂得多，质量控制也更难。所以从 </a:t>
            </a:r>
            <a:r>
              <a:rPr lang="en" altLang="zh-CN" sz="1200" b="0" kern="1200" dirty="0">
                <a:solidFill>
                  <a:schemeClr val="tx1"/>
                </a:solidFill>
                <a:effectLst/>
                <a:latin typeface="+mn-lt"/>
                <a:ea typeface="+mn-ea"/>
                <a:cs typeface="+mn-cs"/>
              </a:rPr>
              <a:t>prompt </a:t>
            </a:r>
            <a:r>
              <a:rPr lang="zh-CN" altLang="en-US" sz="1200" b="0" kern="1200" dirty="0">
                <a:solidFill>
                  <a:schemeClr val="tx1"/>
                </a:solidFill>
                <a:effectLst/>
                <a:latin typeface="+mn-lt"/>
                <a:ea typeface="+mn-ea"/>
                <a:cs typeface="+mn-cs"/>
              </a:rPr>
              <a:t>到 </a:t>
            </a:r>
            <a:r>
              <a:rPr lang="en" altLang="zh-CN" sz="1200" b="0" kern="1200" dirty="0">
                <a:solidFill>
                  <a:schemeClr val="tx1"/>
                </a:solidFill>
                <a:effectLst/>
                <a:latin typeface="+mn-lt"/>
                <a:ea typeface="+mn-ea"/>
                <a:cs typeface="+mn-cs"/>
              </a:rPr>
              <a:t>environment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不只是数据形式变了，整个构建路径和质量把控方式都变了。</a:t>
            </a:r>
          </a:p>
          <a:p>
            <a:endParaRPr kumimoji="1" lang="zh-CN" altLang="en-US" dirty="0"/>
          </a:p>
        </p:txBody>
      </p:sp>
      <p:sp>
        <p:nvSpPr>
          <p:cNvPr id="4" name="灯片编号占位符 3">
            <a:extLst>
              <a:ext uri="{FF2B5EF4-FFF2-40B4-BE49-F238E27FC236}">
                <a16:creationId xmlns:a16="http://schemas.microsoft.com/office/drawing/2014/main" id="{B5C25FC5-6CF4-C1F7-CD71-2438249203C5}"/>
              </a:ext>
            </a:extLst>
          </p:cNvPr>
          <p:cNvSpPr>
            <a:spLocks noGrp="1"/>
          </p:cNvSpPr>
          <p:nvPr>
            <p:ph type="sldNum" sz="quarter" idx="5"/>
          </p:nvPr>
        </p:nvSpPr>
        <p:spPr/>
        <p:txBody>
          <a:bodyPr/>
          <a:lstStyle/>
          <a:p>
            <a:fld id="{547D6CFE-171C-3145-BC1E-A2E85EFDCFFA}" type="slidenum">
              <a:rPr kumimoji="1" lang="zh-CN" altLang="en-US" smtClean="0"/>
              <a:t>19</a:t>
            </a:fld>
            <a:endParaRPr kumimoji="1" lang="zh-CN" altLang="en-US"/>
          </a:p>
        </p:txBody>
      </p:sp>
    </p:spTree>
    <p:extLst>
      <p:ext uri="{BB962C8B-B14F-4D97-AF65-F5344CB8AC3E}">
        <p14:creationId xmlns:p14="http://schemas.microsoft.com/office/powerpoint/2010/main" val="45925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E6FD5-B2C2-0484-BE25-C5A4E734345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E309E9E-52C9-BB48-8EEF-7C93DF6424F8}"/>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CCBF6D84-651A-D85A-2034-B2B8B909B8B7}"/>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这一页总结的是我们 </a:t>
            </a:r>
            <a:r>
              <a:rPr lang="en" altLang="zh-CN" sz="1200" b="0" kern="1200" dirty="0">
                <a:solidFill>
                  <a:schemeClr val="tx1"/>
                </a:solidFill>
                <a:effectLst/>
                <a:latin typeface="+mn-lt"/>
                <a:ea typeface="+mn-ea"/>
                <a:cs typeface="+mn-cs"/>
              </a:rPr>
              <a:t>GLM5 </a:t>
            </a:r>
            <a:r>
              <a:rPr lang="zh-CN" altLang="en-US" sz="1200" b="0" kern="1200" dirty="0">
                <a:solidFill>
                  <a:schemeClr val="tx1"/>
                </a:solidFill>
                <a:effectLst/>
                <a:latin typeface="+mn-lt"/>
                <a:ea typeface="+mn-ea"/>
                <a:cs typeface="+mn-cs"/>
              </a:rPr>
              <a:t>上做 </a:t>
            </a:r>
            <a:r>
              <a:rPr lang="en" altLang="zh-CN" sz="1200" b="0" kern="1200" dirty="0">
                <a:solidFill>
                  <a:schemeClr val="tx1"/>
                </a:solidFill>
                <a:effectLst/>
                <a:latin typeface="+mn-lt"/>
                <a:ea typeface="+mn-ea"/>
                <a:cs typeface="+mn-cs"/>
              </a:rPr>
              <a:t>agentic RL </a:t>
            </a:r>
            <a:r>
              <a:rPr lang="zh-CN" altLang="en-US" sz="1200" b="0" kern="1200" dirty="0">
                <a:solidFill>
                  <a:schemeClr val="tx1"/>
                </a:solidFill>
                <a:effectLst/>
                <a:latin typeface="+mn-lt"/>
                <a:ea typeface="+mn-ea"/>
                <a:cs typeface="+mn-cs"/>
              </a:rPr>
              <a:t>数据合成的一些经验教训。</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第一，在某些条件下，</a:t>
            </a:r>
            <a:r>
              <a:rPr lang="en" altLang="zh-CN" sz="1200" b="0" kern="1200" dirty="0">
                <a:solidFill>
                  <a:schemeClr val="tx1"/>
                </a:solidFill>
                <a:effectLst/>
                <a:latin typeface="+mn-lt"/>
                <a:ea typeface="+mn-ea"/>
                <a:cs typeface="+mn-cs"/>
              </a:rPr>
              <a:t>Agent </a:t>
            </a:r>
            <a:r>
              <a:rPr lang="zh-CN" altLang="en-US" sz="1200" b="0" kern="1200" dirty="0">
                <a:solidFill>
                  <a:schemeClr val="tx1"/>
                </a:solidFill>
                <a:effectLst/>
                <a:latin typeface="+mn-lt"/>
                <a:ea typeface="+mn-ea"/>
                <a:cs typeface="+mn-cs"/>
              </a:rPr>
              <a:t>合成的数据质量确实可以高于人类标注者。尤其是像 </a:t>
            </a:r>
            <a:r>
              <a:rPr lang="en" altLang="zh-CN" sz="1200" b="0" kern="1200" dirty="0">
                <a:solidFill>
                  <a:schemeClr val="tx1"/>
                </a:solidFill>
                <a:effectLst/>
                <a:latin typeface="+mn-lt"/>
                <a:ea typeface="+mn-ea"/>
                <a:cs typeface="+mn-cs"/>
              </a:rPr>
              <a:t>Claude Code </a:t>
            </a:r>
            <a:r>
              <a:rPr lang="zh-CN" altLang="en-US" sz="1200" b="0" kern="1200" dirty="0">
                <a:solidFill>
                  <a:schemeClr val="tx1"/>
                </a:solidFill>
                <a:effectLst/>
                <a:latin typeface="+mn-lt"/>
                <a:ea typeface="+mn-ea"/>
                <a:cs typeface="+mn-cs"/>
              </a:rPr>
              <a:t>这样具备强代码能力、配合 </a:t>
            </a:r>
            <a:r>
              <a:rPr lang="en" altLang="zh-CN" sz="1200" b="0" kern="1200" dirty="0">
                <a:solidFill>
                  <a:schemeClr val="tx1"/>
                </a:solidFill>
                <a:effectLst/>
                <a:latin typeface="+mn-lt"/>
                <a:ea typeface="+mn-ea"/>
                <a:cs typeface="+mn-cs"/>
              </a:rPr>
              <a:t>web search </a:t>
            </a:r>
            <a:r>
              <a:rPr lang="zh-CN" altLang="en-US" sz="1200" b="0" kern="1200" dirty="0">
                <a:solidFill>
                  <a:schemeClr val="tx1"/>
                </a:solidFill>
                <a:effectLst/>
                <a:latin typeface="+mn-lt"/>
                <a:ea typeface="+mn-ea"/>
                <a:cs typeface="+mn-cs"/>
              </a:rPr>
              <a:t>和外部知识的系统，本质上是一个很强的 </a:t>
            </a:r>
            <a:r>
              <a:rPr lang="en" altLang="zh-CN" sz="1200" b="0" kern="1200" dirty="0">
                <a:solidFill>
                  <a:schemeClr val="tx1"/>
                </a:solidFill>
                <a:effectLst/>
                <a:latin typeface="+mn-lt"/>
                <a:ea typeface="+mn-ea"/>
                <a:cs typeface="+mn-cs"/>
              </a:rPr>
              <a:t>environment synthesizer</a:t>
            </a:r>
            <a:r>
              <a:rPr lang="zh-CN" altLang="en" sz="1200" b="0" kern="1200" dirty="0">
                <a:solidFill>
                  <a:schemeClr val="tx1"/>
                </a:solidFill>
                <a:effectLst/>
                <a:latin typeface="+mn-lt"/>
                <a:ea typeface="+mn-ea"/>
                <a:cs typeface="+mn-cs"/>
              </a:rPr>
              <a:t>。</a:t>
            </a:r>
          </a:p>
          <a:p>
            <a:br>
              <a:rPr lang="zh-CN" altLang="en" sz="1200" b="0" kern="1200" dirty="0">
                <a:solidFill>
                  <a:schemeClr val="tx1"/>
                </a:solidFill>
                <a:effectLst/>
                <a:latin typeface="+mn-lt"/>
                <a:ea typeface="+mn-ea"/>
                <a:cs typeface="+mn-cs"/>
              </a:rPr>
            </a:br>
            <a:endParaRPr lang="zh-CN" altLang="en"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第二，</a:t>
            </a:r>
            <a:r>
              <a:rPr lang="en" altLang="zh-CN" sz="1200" b="0" kern="1200" dirty="0">
                <a:solidFill>
                  <a:schemeClr val="tx1"/>
                </a:solidFill>
                <a:effectLst/>
                <a:latin typeface="+mn-lt"/>
                <a:ea typeface="+mn-ea"/>
                <a:cs typeface="+mn-cs"/>
              </a:rPr>
              <a:t>scale data agent </a:t>
            </a:r>
            <a:r>
              <a:rPr lang="zh-CN" altLang="en-US" sz="1200" b="0" kern="1200" dirty="0">
                <a:solidFill>
                  <a:schemeClr val="tx1"/>
                </a:solidFill>
                <a:effectLst/>
                <a:latin typeface="+mn-lt"/>
                <a:ea typeface="+mn-ea"/>
                <a:cs typeface="+mn-cs"/>
              </a:rPr>
              <a:t>往往比 </a:t>
            </a:r>
            <a:r>
              <a:rPr lang="en" altLang="zh-CN" sz="1200" b="0" kern="1200" dirty="0">
                <a:solidFill>
                  <a:schemeClr val="tx1"/>
                </a:solidFill>
                <a:effectLst/>
                <a:latin typeface="+mn-lt"/>
                <a:ea typeface="+mn-ea"/>
                <a:cs typeface="+mn-cs"/>
              </a:rPr>
              <a:t>scale human annotator </a:t>
            </a:r>
            <a:r>
              <a:rPr lang="zh-CN" altLang="en-US" sz="1200" b="0" kern="1200" dirty="0">
                <a:solidFill>
                  <a:schemeClr val="tx1"/>
                </a:solidFill>
                <a:effectLst/>
                <a:latin typeface="+mn-lt"/>
                <a:ea typeface="+mn-ea"/>
                <a:cs typeface="+mn-cs"/>
              </a:rPr>
              <a:t>更便宜，但前提不是无脑多造数据，而是以质量为先。环境不是越多越好，关键是难度把控、</a:t>
            </a:r>
            <a:r>
              <a:rPr lang="en" altLang="zh-CN" sz="1200" b="0" kern="1200" dirty="0">
                <a:solidFill>
                  <a:schemeClr val="tx1"/>
                </a:solidFill>
                <a:effectLst/>
                <a:latin typeface="+mn-lt"/>
                <a:ea typeface="+mn-ea"/>
                <a:cs typeface="+mn-cs"/>
              </a:rPr>
              <a:t>verifier </a:t>
            </a:r>
            <a:r>
              <a:rPr lang="zh-CN" altLang="en-US" sz="1200" b="0" kern="1200" dirty="0">
                <a:solidFill>
                  <a:schemeClr val="tx1"/>
                </a:solidFill>
                <a:effectLst/>
                <a:latin typeface="+mn-lt"/>
                <a:ea typeface="+mn-ea"/>
                <a:cs typeface="+mn-cs"/>
              </a:rPr>
              <a:t>构建，以及多样性控制。</a:t>
            </a:r>
          </a:p>
          <a:p>
            <a:br>
              <a:rPr lang="zh-CN" altLang="en-US" sz="1200" b="0" kern="1200" dirty="0">
                <a:solidFill>
                  <a:schemeClr val="tx1"/>
                </a:solidFill>
                <a:effectLst/>
                <a:latin typeface="+mn-lt"/>
                <a:ea typeface="+mn-ea"/>
                <a:cs typeface="+mn-cs"/>
              </a:rPr>
            </a:b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难度上，我们关心的是任务能不能支持长轮交互，能不能真的让模型犯错。</a:t>
            </a:r>
            <a:r>
              <a:rPr lang="en" altLang="zh-CN" sz="1200" b="0" kern="1200" dirty="0">
                <a:solidFill>
                  <a:schemeClr val="tx1"/>
                </a:solidFill>
                <a:effectLst/>
                <a:latin typeface="+mn-lt"/>
                <a:ea typeface="+mn-ea"/>
                <a:cs typeface="+mn-cs"/>
              </a:rPr>
              <a:t>Verifier </a:t>
            </a:r>
            <a:r>
              <a:rPr lang="zh-CN" altLang="en-US" sz="1200" b="0" kern="1200" dirty="0">
                <a:solidFill>
                  <a:schemeClr val="tx1"/>
                </a:solidFill>
                <a:effectLst/>
                <a:latin typeface="+mn-lt"/>
                <a:ea typeface="+mn-ea"/>
                <a:cs typeface="+mn-cs"/>
              </a:rPr>
              <a:t>上，我们关心测试是否足够全面，是否会出现 </a:t>
            </a:r>
            <a:r>
              <a:rPr lang="en" altLang="zh-CN" sz="1200" b="0" kern="1200" dirty="0">
                <a:solidFill>
                  <a:schemeClr val="tx1"/>
                </a:solidFill>
                <a:effectLst/>
                <a:latin typeface="+mn-lt"/>
                <a:ea typeface="+mn-ea"/>
                <a:cs typeface="+mn-cs"/>
              </a:rPr>
              <a:t>reward hacking</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或者任务要求和测试不对齐导致 </a:t>
            </a:r>
            <a:r>
              <a:rPr lang="en" altLang="zh-CN" sz="1200" b="0" kern="1200" dirty="0">
                <a:solidFill>
                  <a:schemeClr val="tx1"/>
                </a:solidFill>
                <a:effectLst/>
                <a:latin typeface="+mn-lt"/>
                <a:ea typeface="+mn-ea"/>
                <a:cs typeface="+mn-cs"/>
              </a:rPr>
              <a:t>false negative</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多样性上，我们关心如何把环境映射到真实下游场景，以及如何降低 </a:t>
            </a:r>
            <a:r>
              <a:rPr lang="en" altLang="zh-CN" sz="1200" b="0" kern="1200" dirty="0">
                <a:solidFill>
                  <a:schemeClr val="tx1"/>
                </a:solidFill>
                <a:effectLst/>
                <a:latin typeface="+mn-lt"/>
                <a:ea typeface="+mn-ea"/>
                <a:cs typeface="+mn-cs"/>
              </a:rPr>
              <a:t>synthesizer </a:t>
            </a:r>
            <a:r>
              <a:rPr lang="zh-CN" altLang="en-US" sz="1200" b="0" kern="1200" dirty="0">
                <a:solidFill>
                  <a:schemeClr val="tx1"/>
                </a:solidFill>
                <a:effectLst/>
                <a:latin typeface="+mn-lt"/>
                <a:ea typeface="+mn-ea"/>
                <a:cs typeface="+mn-cs"/>
              </a:rPr>
              <a:t>自身的 </a:t>
            </a:r>
            <a:r>
              <a:rPr lang="en" altLang="zh-CN" sz="1200" b="0" kern="1200" dirty="0">
                <a:solidFill>
                  <a:schemeClr val="tx1"/>
                </a:solidFill>
                <a:effectLst/>
                <a:latin typeface="+mn-lt"/>
                <a:ea typeface="+mn-ea"/>
                <a:cs typeface="+mn-cs"/>
              </a:rPr>
              <a:t>bias</a:t>
            </a:r>
            <a:r>
              <a:rPr lang="zh-CN" altLang="en" sz="1200" b="0" kern="1200" dirty="0">
                <a:solidFill>
                  <a:schemeClr val="tx1"/>
                </a:solidFill>
                <a:effectLst/>
                <a:latin typeface="+mn-lt"/>
                <a:ea typeface="+mn-ea"/>
                <a:cs typeface="+mn-cs"/>
              </a:rPr>
              <a:t>。</a:t>
            </a:r>
          </a:p>
          <a:p>
            <a:r>
              <a:rPr lang="zh-CN" altLang="en-US" sz="1200" b="0" kern="1200" dirty="0">
                <a:solidFill>
                  <a:schemeClr val="tx1"/>
                </a:solidFill>
                <a:effectLst/>
                <a:latin typeface="+mn-lt"/>
                <a:ea typeface="+mn-ea"/>
                <a:cs typeface="+mn-cs"/>
              </a:rPr>
              <a:t>最后一个经验是，虽然我们说让 </a:t>
            </a:r>
            <a:r>
              <a:rPr lang="en" altLang="zh-CN" sz="1200" b="0" kern="1200" dirty="0">
                <a:solidFill>
                  <a:schemeClr val="tx1"/>
                </a:solidFill>
                <a:effectLst/>
                <a:latin typeface="+mn-lt"/>
                <a:ea typeface="+mn-ea"/>
                <a:cs typeface="+mn-cs"/>
              </a:rPr>
              <a:t>agent </a:t>
            </a:r>
            <a:r>
              <a:rPr lang="zh-CN" altLang="en-US" sz="1200" b="0" kern="1200" dirty="0">
                <a:solidFill>
                  <a:schemeClr val="tx1"/>
                </a:solidFill>
                <a:effectLst/>
                <a:latin typeface="+mn-lt"/>
                <a:ea typeface="+mn-ea"/>
                <a:cs typeface="+mn-cs"/>
              </a:rPr>
              <a:t>去合成数据，但这个 </a:t>
            </a:r>
            <a:r>
              <a:rPr lang="en" altLang="zh-CN" sz="1200" b="0" kern="1200" dirty="0">
                <a:solidFill>
                  <a:schemeClr val="tx1"/>
                </a:solidFill>
                <a:effectLst/>
                <a:latin typeface="+mn-lt"/>
                <a:ea typeface="+mn-ea"/>
                <a:cs typeface="+mn-cs"/>
              </a:rPr>
              <a:t>synthesizer skill </a:t>
            </a:r>
            <a:r>
              <a:rPr lang="zh-CN" altLang="en-US" sz="1200" b="0" kern="1200" dirty="0">
                <a:solidFill>
                  <a:schemeClr val="tx1"/>
                </a:solidFill>
                <a:effectLst/>
                <a:latin typeface="+mn-lt"/>
                <a:ea typeface="+mn-ea"/>
                <a:cs typeface="+mn-cs"/>
              </a:rPr>
              <a:t>本身仍然需要人工反复调试。你还是要不断分析合成出来的数据和轨迹，反复迭代 </a:t>
            </a:r>
            <a:r>
              <a:rPr lang="en" altLang="zh-CN" sz="1200" b="0" kern="1200" dirty="0">
                <a:solidFill>
                  <a:schemeClr val="tx1"/>
                </a:solidFill>
                <a:effectLst/>
                <a:latin typeface="+mn-lt"/>
                <a:ea typeface="+mn-ea"/>
                <a:cs typeface="+mn-cs"/>
              </a:rPr>
              <a:t>prompt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工具和合成流程。这是一个非常精细的工程活。</a:t>
            </a:r>
          </a:p>
          <a:p>
            <a:r>
              <a:rPr lang="zh-CN" altLang="en-US" sz="1200" b="0" kern="1200" dirty="0">
                <a:solidFill>
                  <a:schemeClr val="tx1"/>
                </a:solidFill>
                <a:effectLst/>
                <a:latin typeface="+mn-lt"/>
                <a:ea typeface="+mn-ea"/>
                <a:cs typeface="+mn-cs"/>
              </a:rPr>
              <a:t>如果再往前看一步，一个很有意思的方向是：人定义 </a:t>
            </a:r>
            <a:r>
              <a:rPr lang="en" altLang="zh-CN" sz="1200" b="0" kern="1200" dirty="0">
                <a:solidFill>
                  <a:schemeClr val="tx1"/>
                </a:solidFill>
                <a:effectLst/>
                <a:latin typeface="+mn-lt"/>
                <a:ea typeface="+mn-ea"/>
                <a:cs typeface="+mn-cs"/>
              </a:rPr>
              <a:t>benchmark</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agent </a:t>
            </a:r>
            <a:r>
              <a:rPr lang="zh-CN" altLang="en-US" sz="1200" b="0" kern="1200" dirty="0">
                <a:solidFill>
                  <a:schemeClr val="tx1"/>
                </a:solidFill>
                <a:effectLst/>
                <a:latin typeface="+mn-lt"/>
                <a:ea typeface="+mn-ea"/>
                <a:cs typeface="+mn-cs"/>
              </a:rPr>
              <a:t>自己去搜索技能和知识，自己合成环境和数据，再用这些数据继续训练模型。也就是说，未来可能是 </a:t>
            </a:r>
            <a:r>
              <a:rPr lang="en" altLang="zh-CN" sz="1200" b="0" kern="1200" dirty="0">
                <a:solidFill>
                  <a:schemeClr val="tx1"/>
                </a:solidFill>
                <a:effectLst/>
                <a:latin typeface="+mn-lt"/>
                <a:ea typeface="+mn-ea"/>
                <a:cs typeface="+mn-cs"/>
              </a:rPr>
              <a:t>human define benchmark</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而 </a:t>
            </a:r>
            <a:r>
              <a:rPr lang="en" altLang="zh-CN" sz="1200" b="0" kern="1200" dirty="0">
                <a:solidFill>
                  <a:schemeClr val="tx1"/>
                </a:solidFill>
                <a:effectLst/>
                <a:latin typeface="+mn-lt"/>
                <a:ea typeface="+mn-ea"/>
                <a:cs typeface="+mn-cs"/>
              </a:rPr>
              <a:t>agent </a:t>
            </a:r>
            <a:r>
              <a:rPr lang="zh-CN" altLang="en-US" sz="1200" b="0" kern="1200" dirty="0">
                <a:solidFill>
                  <a:schemeClr val="tx1"/>
                </a:solidFill>
                <a:effectLst/>
                <a:latin typeface="+mn-lt"/>
                <a:ea typeface="+mn-ea"/>
                <a:cs typeface="+mn-cs"/>
              </a:rPr>
              <a:t>持续自我 </a:t>
            </a:r>
            <a:r>
              <a:rPr lang="en" altLang="zh-CN" sz="1200" b="0" kern="1200" dirty="0">
                <a:solidFill>
                  <a:schemeClr val="tx1"/>
                </a:solidFill>
                <a:effectLst/>
                <a:latin typeface="+mn-lt"/>
                <a:ea typeface="+mn-ea"/>
                <a:cs typeface="+mn-cs"/>
              </a:rPr>
              <a:t>evolve</a:t>
            </a:r>
            <a:r>
              <a:rPr lang="zh-CN" altLang="en" sz="1200" b="0" kern="1200" dirty="0">
                <a:solidFill>
                  <a:schemeClr val="tx1"/>
                </a:solidFill>
                <a:effectLst/>
                <a:latin typeface="+mn-lt"/>
                <a:ea typeface="+mn-ea"/>
                <a:cs typeface="+mn-cs"/>
              </a:rPr>
              <a:t>。</a:t>
            </a:r>
          </a:p>
          <a:p>
            <a:endParaRPr lang="zh-CN" altLang="en" sz="1200" b="0" kern="1200" dirty="0">
              <a:solidFill>
                <a:schemeClr val="tx1"/>
              </a:solidFill>
              <a:effectLst/>
              <a:latin typeface="+mn-lt"/>
              <a:ea typeface="+mn-ea"/>
              <a:cs typeface="+mn-cs"/>
            </a:endParaRPr>
          </a:p>
        </p:txBody>
      </p:sp>
      <p:sp>
        <p:nvSpPr>
          <p:cNvPr id="4" name="灯片编号占位符 3">
            <a:extLst>
              <a:ext uri="{FF2B5EF4-FFF2-40B4-BE49-F238E27FC236}">
                <a16:creationId xmlns:a16="http://schemas.microsoft.com/office/drawing/2014/main" id="{B363629F-B95E-FB96-184E-7BCB7587A9B9}"/>
              </a:ext>
            </a:extLst>
          </p:cNvPr>
          <p:cNvSpPr>
            <a:spLocks noGrp="1"/>
          </p:cNvSpPr>
          <p:nvPr>
            <p:ph type="sldNum" sz="quarter" idx="5"/>
          </p:nvPr>
        </p:nvSpPr>
        <p:spPr/>
        <p:txBody>
          <a:bodyPr/>
          <a:lstStyle/>
          <a:p>
            <a:fld id="{547D6CFE-171C-3145-BC1E-A2E85EFDCFFA}" type="slidenum">
              <a:rPr kumimoji="1" lang="zh-CN" altLang="en-US" smtClean="0"/>
              <a:t>20</a:t>
            </a:fld>
            <a:endParaRPr kumimoji="1" lang="zh-CN" altLang="en-US"/>
          </a:p>
        </p:txBody>
      </p:sp>
    </p:spTree>
    <p:extLst>
      <p:ext uri="{BB962C8B-B14F-4D97-AF65-F5344CB8AC3E}">
        <p14:creationId xmlns:p14="http://schemas.microsoft.com/office/powerpoint/2010/main" val="16348090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E9094-3156-3822-ABCB-63DF96BA46B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54E7510-BE4A-622E-454C-1A3EFF3F83A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3AAAB8C8-16A0-DAC0-5D76-ADC891358F75}"/>
              </a:ext>
            </a:extLst>
          </p:cNvPr>
          <p:cNvSpPr>
            <a:spLocks noGrp="1"/>
          </p:cNvSpPr>
          <p:nvPr>
            <p:ph type="body" idx="1"/>
          </p:nvPr>
        </p:nvSpPr>
        <p:spPr/>
        <p:txBody>
          <a:bodyPr/>
          <a:lstStyle/>
          <a:p>
            <a:r>
              <a:rPr lang="zh-CN" altLang="en-US" sz="1200" b="0" kern="1200" dirty="0">
                <a:solidFill>
                  <a:schemeClr val="tx1"/>
                </a:solidFill>
                <a:effectLst/>
                <a:latin typeface="+mn-lt"/>
                <a:ea typeface="+mn-ea"/>
                <a:cs typeface="+mn-cs"/>
              </a:rPr>
              <a:t>总结一下啊，从 </a:t>
            </a:r>
            <a:r>
              <a:rPr lang="en" altLang="zh-CN" sz="1200" b="0" kern="1200" dirty="0">
                <a:solidFill>
                  <a:schemeClr val="tx1"/>
                </a:solidFill>
                <a:effectLst/>
                <a:latin typeface="+mn-lt"/>
                <a:ea typeface="+mn-ea"/>
                <a:cs typeface="+mn-cs"/>
              </a:rPr>
              <a:t>CROPI </a:t>
            </a:r>
            <a:r>
              <a:rPr lang="zh-CN" altLang="en-US" sz="1200" b="0" kern="1200" dirty="0">
                <a:solidFill>
                  <a:schemeClr val="tx1"/>
                </a:solidFill>
                <a:effectLst/>
                <a:latin typeface="+mn-lt"/>
                <a:ea typeface="+mn-ea"/>
                <a:cs typeface="+mn-cs"/>
              </a:rPr>
              <a:t>到终端数据合成，我们其实在尝试回答两个基础问题：如何构建和选择大模型的强化学习</a:t>
            </a:r>
            <a:r>
              <a:rPr lang="zh-CN" altLang="en-US" sz="1200" b="0" kern="1200">
                <a:solidFill>
                  <a:schemeClr val="tx1"/>
                </a:solidFill>
                <a:effectLst/>
                <a:latin typeface="+mn-lt"/>
                <a:ea typeface="+mn-ea"/>
                <a:cs typeface="+mn-cs"/>
              </a:rPr>
              <a:t>数据。</a:t>
            </a:r>
            <a:endParaRPr lang="zh-CN" altLang="en-US" sz="1200" b="0" kern="1200" dirty="0">
              <a:solidFill>
                <a:schemeClr val="tx1"/>
              </a:solidFill>
              <a:effectLst/>
              <a:latin typeface="+mn-lt"/>
              <a:ea typeface="+mn-ea"/>
              <a:cs typeface="+mn-cs"/>
            </a:endParaRPr>
          </a:p>
          <a:p>
            <a:r>
              <a:rPr lang="zh-CN" altLang="en-US" sz="1200" b="0" kern="1200" dirty="0">
                <a:solidFill>
                  <a:schemeClr val="tx1"/>
                </a:solidFill>
                <a:effectLst/>
                <a:latin typeface="+mn-lt"/>
                <a:ea typeface="+mn-ea"/>
                <a:cs typeface="+mn-cs"/>
              </a:rPr>
              <a:t>从数据构建上，我们在 </a:t>
            </a:r>
            <a:r>
              <a:rPr lang="en" altLang="zh-CN" sz="1200" b="0" kern="1200" dirty="0">
                <a:solidFill>
                  <a:schemeClr val="tx1"/>
                </a:solidFill>
                <a:effectLst/>
                <a:latin typeface="+mn-lt"/>
                <a:ea typeface="+mn-ea"/>
                <a:cs typeface="+mn-cs"/>
              </a:rPr>
              <a:t>GLM5 </a:t>
            </a:r>
            <a:r>
              <a:rPr lang="zh-CN" altLang="en-US" sz="1200" b="0" kern="1200" dirty="0">
                <a:solidFill>
                  <a:schemeClr val="tx1"/>
                </a:solidFill>
                <a:effectLst/>
                <a:latin typeface="+mn-lt"/>
                <a:ea typeface="+mn-ea"/>
                <a:cs typeface="+mn-cs"/>
              </a:rPr>
              <a:t>上实践了 </a:t>
            </a:r>
            <a:r>
              <a:rPr lang="en" altLang="zh-CN" sz="1200" b="0" kern="1200" dirty="0">
                <a:solidFill>
                  <a:schemeClr val="tx1"/>
                </a:solidFill>
                <a:effectLst/>
                <a:latin typeface="+mn-lt"/>
                <a:ea typeface="+mn-ea"/>
                <a:cs typeface="+mn-cs"/>
              </a:rPr>
              <a:t>agent as data generator </a:t>
            </a:r>
            <a:r>
              <a:rPr lang="zh-CN" altLang="en-US" sz="1200" b="0" kern="1200" dirty="0">
                <a:solidFill>
                  <a:schemeClr val="tx1"/>
                </a:solidFill>
                <a:effectLst/>
                <a:latin typeface="+mn-lt"/>
                <a:ea typeface="+mn-ea"/>
                <a:cs typeface="+mn-cs"/>
              </a:rPr>
              <a:t>这条路，并且在 </a:t>
            </a:r>
            <a:r>
              <a:rPr lang="en" altLang="zh-CN" sz="1200" b="0" kern="1200" dirty="0" err="1">
                <a:solidFill>
                  <a:schemeClr val="tx1"/>
                </a:solidFill>
                <a:effectLst/>
                <a:latin typeface="+mn-lt"/>
                <a:ea typeface="+mn-ea"/>
                <a:cs typeface="+mn-cs"/>
              </a:rPr>
              <a:t>TerminalBench</a:t>
            </a:r>
            <a:r>
              <a:rPr lang="en" altLang="zh-CN" sz="1200" b="0" kern="1200" dirty="0">
                <a:solidFill>
                  <a:schemeClr val="tx1"/>
                </a:solidFill>
                <a:effectLst/>
                <a:latin typeface="+mn-lt"/>
                <a:ea typeface="+mn-ea"/>
                <a:cs typeface="+mn-cs"/>
              </a:rPr>
              <a:t> </a:t>
            </a:r>
            <a:r>
              <a:rPr lang="zh-CN" altLang="en-US" sz="1200" b="0" kern="1200" dirty="0">
                <a:solidFill>
                  <a:schemeClr val="tx1"/>
                </a:solidFill>
                <a:effectLst/>
                <a:latin typeface="+mn-lt"/>
                <a:ea typeface="+mn-ea"/>
                <a:cs typeface="+mn-cs"/>
              </a:rPr>
              <a:t>这样的终端 </a:t>
            </a:r>
            <a:r>
              <a:rPr lang="en" altLang="zh-CN" sz="1200" b="0" kern="1200" dirty="0">
                <a:solidFill>
                  <a:schemeClr val="tx1"/>
                </a:solidFill>
                <a:effectLst/>
                <a:latin typeface="+mn-lt"/>
                <a:ea typeface="+mn-ea"/>
                <a:cs typeface="+mn-cs"/>
              </a:rPr>
              <a:t>agent </a:t>
            </a:r>
            <a:r>
              <a:rPr lang="zh-CN" altLang="en-US" sz="1200" b="0" kern="1200" dirty="0">
                <a:solidFill>
                  <a:schemeClr val="tx1"/>
                </a:solidFill>
                <a:effectLst/>
                <a:latin typeface="+mn-lt"/>
                <a:ea typeface="+mn-ea"/>
                <a:cs typeface="+mn-cs"/>
              </a:rPr>
              <a:t>场景里看到了显著效果。 从数据选择上，我们尝试从理论出发，选择对 </a:t>
            </a:r>
            <a:r>
              <a:rPr lang="en" altLang="zh-CN" sz="1200" b="0" kern="1200" dirty="0">
                <a:solidFill>
                  <a:schemeClr val="tx1"/>
                </a:solidFill>
                <a:effectLst/>
                <a:latin typeface="+mn-lt"/>
                <a:ea typeface="+mn-ea"/>
                <a:cs typeface="+mn-cs"/>
              </a:rPr>
              <a:t>RL </a:t>
            </a:r>
            <a:r>
              <a:rPr lang="zh-CN" altLang="en-US" sz="1200" b="0" kern="1200" dirty="0">
                <a:solidFill>
                  <a:schemeClr val="tx1"/>
                </a:solidFill>
                <a:effectLst/>
                <a:latin typeface="+mn-lt"/>
                <a:ea typeface="+mn-ea"/>
                <a:cs typeface="+mn-cs"/>
              </a:rPr>
              <a:t>性能“影响效力”最大的数据，并通过工程优化，把 </a:t>
            </a:r>
            <a:r>
              <a:rPr lang="en" altLang="zh-CN" sz="1200" b="0" kern="1200" dirty="0">
                <a:solidFill>
                  <a:schemeClr val="tx1"/>
                </a:solidFill>
                <a:effectLst/>
                <a:latin typeface="+mn-lt"/>
                <a:ea typeface="+mn-ea"/>
                <a:cs typeface="+mn-cs"/>
              </a:rPr>
              <a:t>influence estimation </a:t>
            </a:r>
            <a:r>
              <a:rPr lang="zh-CN" altLang="en-US" sz="1200" b="0" kern="1200" dirty="0">
                <a:solidFill>
                  <a:schemeClr val="tx1"/>
                </a:solidFill>
                <a:effectLst/>
                <a:latin typeface="+mn-lt"/>
                <a:ea typeface="+mn-ea"/>
                <a:cs typeface="+mn-cs"/>
              </a:rPr>
              <a:t>真正做到了大模型场景里。</a:t>
            </a:r>
          </a:p>
          <a:p>
            <a:r>
              <a:rPr lang="zh-CN" altLang="en-US" sz="1200" b="0" kern="1200" dirty="0">
                <a:solidFill>
                  <a:schemeClr val="tx1"/>
                </a:solidFill>
                <a:effectLst/>
                <a:latin typeface="+mn-lt"/>
                <a:ea typeface="+mn-ea"/>
                <a:cs typeface="+mn-cs"/>
              </a:rPr>
              <a:t>最后我想加一个更开放的问题。随着 </a:t>
            </a:r>
            <a:r>
              <a:rPr lang="en" altLang="zh-CN" sz="1200" b="0" kern="1200" dirty="0">
                <a:solidFill>
                  <a:schemeClr val="tx1"/>
                </a:solidFill>
                <a:effectLst/>
                <a:latin typeface="+mn-lt"/>
                <a:ea typeface="+mn-ea"/>
                <a:cs typeface="+mn-cs"/>
              </a:rPr>
              <a:t>terminal</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SWE</a:t>
            </a:r>
            <a:r>
              <a:rPr lang="zh-CN" altLang="en" sz="1200" b="0" kern="1200" dirty="0">
                <a:solidFill>
                  <a:schemeClr val="tx1"/>
                </a:solidFill>
                <a:effectLst/>
                <a:latin typeface="+mn-lt"/>
                <a:ea typeface="+mn-ea"/>
                <a:cs typeface="+mn-cs"/>
              </a:rPr>
              <a:t>、</a:t>
            </a:r>
            <a:r>
              <a:rPr lang="en" altLang="zh-CN" sz="1200" b="0" kern="1200" dirty="0">
                <a:solidFill>
                  <a:schemeClr val="tx1"/>
                </a:solidFill>
                <a:effectLst/>
                <a:latin typeface="+mn-lt"/>
                <a:ea typeface="+mn-ea"/>
                <a:cs typeface="+mn-cs"/>
              </a:rPr>
              <a:t>AI4Research </a:t>
            </a:r>
            <a:r>
              <a:rPr lang="zh-CN" altLang="en-US" sz="1200" b="0" kern="1200" dirty="0">
                <a:solidFill>
                  <a:schemeClr val="tx1"/>
                </a:solidFill>
                <a:effectLst/>
                <a:latin typeface="+mn-lt"/>
                <a:ea typeface="+mn-ea"/>
                <a:cs typeface="+mn-cs"/>
              </a:rPr>
              <a:t>这类 </a:t>
            </a:r>
            <a:r>
              <a:rPr lang="en" altLang="zh-CN" sz="1200" b="0" kern="1200" dirty="0">
                <a:solidFill>
                  <a:schemeClr val="tx1"/>
                </a:solidFill>
                <a:effectLst/>
                <a:latin typeface="+mn-lt"/>
                <a:ea typeface="+mn-ea"/>
                <a:cs typeface="+mn-cs"/>
              </a:rPr>
              <a:t>long-horizon agentic </a:t>
            </a:r>
            <a:r>
              <a:rPr lang="zh-CN" altLang="en-US" sz="1200" b="0" kern="1200" dirty="0">
                <a:solidFill>
                  <a:schemeClr val="tx1"/>
                </a:solidFill>
                <a:effectLst/>
                <a:latin typeface="+mn-lt"/>
                <a:ea typeface="+mn-ea"/>
                <a:cs typeface="+mn-cs"/>
              </a:rPr>
              <a:t>场景越来越重要，</a:t>
            </a:r>
            <a:r>
              <a:rPr lang="en" altLang="zh-CN" sz="1200" b="0" kern="1200" dirty="0">
                <a:solidFill>
                  <a:schemeClr val="tx1"/>
                </a:solidFill>
                <a:effectLst/>
                <a:latin typeface="+mn-lt"/>
                <a:ea typeface="+mn-ea"/>
                <a:cs typeface="+mn-cs"/>
              </a:rPr>
              <a:t>agent rollout</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也就是 </a:t>
            </a:r>
            <a:r>
              <a:rPr lang="en" altLang="zh-CN" sz="1200" b="0" kern="1200" dirty="0">
                <a:solidFill>
                  <a:schemeClr val="tx1"/>
                </a:solidFill>
                <a:effectLst/>
                <a:latin typeface="+mn-lt"/>
                <a:ea typeface="+mn-ea"/>
                <a:cs typeface="+mn-cs"/>
              </a:rPr>
              <a:t>serving </a:t>
            </a:r>
            <a:r>
              <a:rPr lang="zh-CN" altLang="en-US" sz="1200" b="0" kern="1200" dirty="0">
                <a:solidFill>
                  <a:schemeClr val="tx1"/>
                </a:solidFill>
                <a:effectLst/>
                <a:latin typeface="+mn-lt"/>
                <a:ea typeface="+mn-ea"/>
                <a:cs typeface="+mn-cs"/>
              </a:rPr>
              <a:t>的开销在快速变大，甚至开始远大于训练开销。</a:t>
            </a:r>
          </a:p>
          <a:p>
            <a:r>
              <a:rPr lang="zh-CN" altLang="en-US" sz="1200" b="0" kern="1200" dirty="0">
                <a:solidFill>
                  <a:schemeClr val="tx1"/>
                </a:solidFill>
                <a:effectLst/>
                <a:latin typeface="+mn-lt"/>
                <a:ea typeface="+mn-ea"/>
                <a:cs typeface="+mn-cs"/>
              </a:rPr>
              <a:t>所以我个人现在越来越倾向于一个判断：模型进化的数据来源，未来应该更多集中在线上 </a:t>
            </a:r>
            <a:r>
              <a:rPr lang="en" altLang="zh-CN" sz="1200" b="0" kern="1200" dirty="0">
                <a:solidFill>
                  <a:schemeClr val="tx1"/>
                </a:solidFill>
                <a:effectLst/>
                <a:latin typeface="+mn-lt"/>
                <a:ea typeface="+mn-ea"/>
                <a:cs typeface="+mn-cs"/>
              </a:rPr>
              <a:t>serving </a:t>
            </a:r>
            <a:r>
              <a:rPr lang="zh-CN" altLang="en-US" sz="1200" b="0" kern="1200" dirty="0">
                <a:solidFill>
                  <a:schemeClr val="tx1"/>
                </a:solidFill>
                <a:effectLst/>
                <a:latin typeface="+mn-lt"/>
                <a:ea typeface="+mn-ea"/>
                <a:cs typeface="+mn-cs"/>
              </a:rPr>
              <a:t>侧。有多少 </a:t>
            </a:r>
            <a:r>
              <a:rPr lang="en" altLang="zh-CN" sz="1200" b="0" kern="1200" dirty="0">
                <a:solidFill>
                  <a:schemeClr val="tx1"/>
                </a:solidFill>
                <a:effectLst/>
                <a:latin typeface="+mn-lt"/>
                <a:ea typeface="+mn-ea"/>
                <a:cs typeface="+mn-cs"/>
              </a:rPr>
              <a:t>serving </a:t>
            </a:r>
            <a:r>
              <a:rPr lang="zh-CN" altLang="en-US" sz="1200" b="0" kern="1200" dirty="0">
                <a:solidFill>
                  <a:schemeClr val="tx1"/>
                </a:solidFill>
                <a:effectLst/>
                <a:latin typeface="+mn-lt"/>
                <a:ea typeface="+mn-ea"/>
                <a:cs typeface="+mn-cs"/>
              </a:rPr>
              <a:t>算力，就应该有多少继续进化的空间。那这样一来，如何做 </a:t>
            </a:r>
            <a:r>
              <a:rPr lang="en" altLang="zh-CN" sz="1200" b="0" kern="1200" dirty="0">
                <a:solidFill>
                  <a:schemeClr val="tx1"/>
                </a:solidFill>
                <a:effectLst/>
                <a:latin typeface="+mn-lt"/>
                <a:ea typeface="+mn-ea"/>
                <a:cs typeface="+mn-cs"/>
              </a:rPr>
              <a:t>online learning</a:t>
            </a:r>
            <a:r>
              <a:rPr lang="zh-CN" altLang="en" sz="1200" b="0" kern="1200" dirty="0">
                <a:solidFill>
                  <a:schemeClr val="tx1"/>
                </a:solidFill>
                <a:effectLst/>
                <a:latin typeface="+mn-lt"/>
                <a:ea typeface="+mn-ea"/>
                <a:cs typeface="+mn-cs"/>
              </a:rPr>
              <a:t>，</a:t>
            </a:r>
            <a:r>
              <a:rPr lang="zh-CN" altLang="en-US" sz="1200" b="0" kern="1200" dirty="0">
                <a:solidFill>
                  <a:schemeClr val="tx1"/>
                </a:solidFill>
                <a:effectLst/>
                <a:latin typeface="+mn-lt"/>
                <a:ea typeface="+mn-ea"/>
                <a:cs typeface="+mn-cs"/>
              </a:rPr>
              <a:t>就会变成一个非常关键、但目前还没有标准答案的问题。</a:t>
            </a:r>
          </a:p>
          <a:p>
            <a:endParaRPr lang="zh-CN" altLang="en-US" sz="1200" b="0" kern="1200" dirty="0">
              <a:solidFill>
                <a:schemeClr val="tx1"/>
              </a:solidFill>
              <a:effectLst/>
              <a:latin typeface="+mn-lt"/>
              <a:ea typeface="+mn-ea"/>
              <a:cs typeface="+mn-cs"/>
            </a:endParaRPr>
          </a:p>
        </p:txBody>
      </p:sp>
      <p:sp>
        <p:nvSpPr>
          <p:cNvPr id="4" name="灯片编号占位符 3">
            <a:extLst>
              <a:ext uri="{FF2B5EF4-FFF2-40B4-BE49-F238E27FC236}">
                <a16:creationId xmlns:a16="http://schemas.microsoft.com/office/drawing/2014/main" id="{23C38C4B-BB6E-5D79-B85F-2D787C21E295}"/>
              </a:ext>
            </a:extLst>
          </p:cNvPr>
          <p:cNvSpPr>
            <a:spLocks noGrp="1"/>
          </p:cNvSpPr>
          <p:nvPr>
            <p:ph type="sldNum" sz="quarter" idx="5"/>
          </p:nvPr>
        </p:nvSpPr>
        <p:spPr/>
        <p:txBody>
          <a:bodyPr/>
          <a:lstStyle/>
          <a:p>
            <a:fld id="{547D6CFE-171C-3145-BC1E-A2E85EFDCFFA}" type="slidenum">
              <a:rPr kumimoji="1" lang="zh-CN" altLang="en-US" smtClean="0"/>
              <a:t>21</a:t>
            </a:fld>
            <a:endParaRPr kumimoji="1" lang="zh-CN" altLang="en-US"/>
          </a:p>
        </p:txBody>
      </p:sp>
    </p:spTree>
    <p:extLst>
      <p:ext uri="{BB962C8B-B14F-4D97-AF65-F5344CB8AC3E}">
        <p14:creationId xmlns:p14="http://schemas.microsoft.com/office/powerpoint/2010/main" val="2182533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2026/4/22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277092" y="334009"/>
            <a:ext cx="10626436" cy="566537"/>
          </a:xfrm>
          <a:prstGeom prst="rect">
            <a:avLst/>
          </a:prstGeom>
        </p:spPr>
        <p:txBody>
          <a:bodyPr/>
          <a:lstStyle>
            <a:lvl1pPr>
              <a:defRPr b="1">
                <a:latin typeface="Times New Roman" panose="02020603050405020304" pitchFamily="18" charset="0"/>
                <a:cs typeface="Times New Roman" panose="02020603050405020304" pitchFamily="18" charset="0"/>
              </a:defRPr>
            </a:lvl1pPr>
          </a:lstStyle>
          <a:p>
            <a:r>
              <a:rPr kumimoji="1" lang="en-US" altLang="zh-CN" dirty="0"/>
              <a:t>XXX</a:t>
            </a:r>
            <a:endParaRPr kumimoji="1" lang="zh-CN" altLang="en-US" dirty="0"/>
          </a:p>
        </p:txBody>
      </p:sp>
      <p:sp>
        <p:nvSpPr>
          <p:cNvPr id="3" name="灯片编号占位符 2"/>
          <p:cNvSpPr>
            <a:spLocks noGrp="1"/>
          </p:cNvSpPr>
          <p:nvPr>
            <p:ph type="sldNum" sz="quarter" idx="10"/>
          </p:nvPr>
        </p:nvSpPr>
        <p:spPr/>
        <p:txBody>
          <a:bodyPr/>
          <a:lstStyle/>
          <a:p>
            <a:fld id="{302C3856-606A-2E43-AD29-7D4FD2F5BEC3}" type="slidenum">
              <a:rPr kumimoji="1" lang="zh-CN" altLang="en-US" smtClean="0"/>
              <a:t>‹#›</a:t>
            </a:fld>
            <a:endParaRPr kumimoji="1" lang="zh-CN" altLang="en-US" sz="1800"/>
          </a:p>
        </p:txBody>
      </p:sp>
      <p:sp>
        <p:nvSpPr>
          <p:cNvPr id="6" name="内容占位符 5"/>
          <p:cNvSpPr>
            <a:spLocks noGrp="1"/>
          </p:cNvSpPr>
          <p:nvPr>
            <p:ph sz="quarter" idx="11" hasCustomPrompt="1"/>
          </p:nvPr>
        </p:nvSpPr>
        <p:spPr>
          <a:xfrm>
            <a:off x="277092" y="1468583"/>
            <a:ext cx="11387858" cy="5055408"/>
          </a:xfrm>
          <a:prstGeom prst="rect">
            <a:avLst/>
          </a:prstGeom>
        </p:spPr>
        <p:txBody>
          <a:bodyPr/>
          <a:lstStyle>
            <a:lvl1pPr marL="342900" indent="-342900" algn="l" eaLnBrk="1" fontAlgn="base" latinLnBrk="0" hangingPunct="1">
              <a:lnSpc>
                <a:spcPct val="120000"/>
              </a:lnSpc>
              <a:spcBef>
                <a:spcPct val="20000"/>
              </a:spcBef>
              <a:spcAft>
                <a:spcPct val="0"/>
              </a:spcAft>
              <a:buClr>
                <a:srgbClr val="7030A0"/>
              </a:buClr>
              <a:buSzPct val="73000"/>
              <a:buFont typeface="Wingdings 2" panose="05020102010507070707" pitchFamily="2" charset="2"/>
              <a:buChar char=""/>
              <a:defRPr sz="2400" b="1">
                <a:latin typeface="Georgia" panose="02040502050405090303" pitchFamily="18" charset="0"/>
              </a:defRPr>
            </a:lvl1pPr>
            <a:lvl2pPr marL="742950" indent="-285750" algn="l" eaLnBrk="1" fontAlgn="base" latinLnBrk="0" hangingPunct="1">
              <a:lnSpc>
                <a:spcPct val="120000"/>
              </a:lnSpc>
              <a:spcAft>
                <a:spcPct val="0"/>
              </a:spcAft>
              <a:buClr>
                <a:srgbClr val="B418B8"/>
              </a:buClr>
              <a:buSzPct val="80000"/>
              <a:buFont typeface="Wingdings" panose="05000000000000000000" pitchFamily="2" charset="2"/>
              <a:buChar char="u"/>
              <a:defRPr sz="2000">
                <a:latin typeface="Georgia" panose="02040502050405090303" pitchFamily="18" charset="0"/>
              </a:defRPr>
            </a:lvl2pPr>
            <a:lvl3pPr>
              <a:defRPr>
                <a:latin typeface="Georgia" panose="02040502050405090303" pitchFamily="18" charset="0"/>
              </a:defRPr>
            </a:lvl3pPr>
            <a:lvl4pPr>
              <a:defRPr>
                <a:latin typeface="Georgia" panose="02040502050405090303" pitchFamily="18" charset="0"/>
              </a:defRPr>
            </a:lvl4pPr>
            <a:lvl5pPr>
              <a:defRPr>
                <a:latin typeface="Georgia" panose="02040502050405090303" pitchFamily="18" charset="0"/>
              </a:defRPr>
            </a:lvl5pPr>
          </a:lstStyle>
          <a:p>
            <a:pPr lvl="0"/>
            <a:r>
              <a:rPr kumimoji="1" lang="en-US" altLang="zh-CN" dirty="0"/>
              <a:t>XXX</a:t>
            </a:r>
            <a:endParaRPr kumimoji="1" lang="zh-CN" altLang="en-US" dirty="0"/>
          </a:p>
          <a:p>
            <a:pPr lvl="1"/>
            <a:r>
              <a:rPr kumimoji="1" lang="en-US" altLang="zh-CN" dirty="0"/>
              <a:t>XX</a:t>
            </a:r>
            <a:endParaRPr kumimoji="1" lang="zh-CN" altLang="en-US" dirty="0"/>
          </a:p>
          <a:p>
            <a:pPr lvl="2"/>
            <a:r>
              <a:rPr kumimoji="1" lang="zh-CN" altLang="en-US" dirty="0"/>
              <a:t>三级</a:t>
            </a:r>
          </a:p>
          <a:p>
            <a:pPr lvl="3"/>
            <a:r>
              <a:rPr kumimoji="1" lang="zh-CN" altLang="en-US" dirty="0"/>
              <a:t>四级</a:t>
            </a:r>
          </a:p>
          <a:p>
            <a:pPr lvl="4"/>
            <a:r>
              <a:rPr kumimoji="1" lang="zh-CN" altLang="en-US" dirty="0"/>
              <a:t>五级</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14474" y="319526"/>
            <a:ext cx="10515600" cy="566537"/>
          </a:xfrm>
          <a:prstGeom prst="rect">
            <a:avLst/>
          </a:prstGeom>
        </p:spPr>
        <p:txBody>
          <a:bodyPr/>
          <a:lstStyle>
            <a:lvl1pPr>
              <a:defRPr kumimoji="1" lang="zh-CN" altLang="en-US" sz="4400" b="1" kern="1200" dirty="0">
                <a:solidFill>
                  <a:schemeClr val="tx1"/>
                </a:solidFill>
                <a:latin typeface="Times New Roman" panose="02020603050405020304" pitchFamily="18" charset="0"/>
                <a:ea typeface="+mj-ea"/>
                <a:cs typeface="Times New Roman" panose="02020603050405020304" pitchFamily="18" charset="0"/>
              </a:defRPr>
            </a:lvl1pPr>
          </a:lstStyle>
          <a:p>
            <a:r>
              <a:rPr kumimoji="1" lang="en-US" altLang="zh-CN" dirty="0"/>
              <a:t>XXX</a:t>
            </a:r>
            <a:endParaRPr kumimoji="1" lang="zh-CN" altLang="en-US" dirty="0"/>
          </a:p>
        </p:txBody>
      </p:sp>
      <p:sp>
        <p:nvSpPr>
          <p:cNvPr id="3" name="灯片编号占位符 2"/>
          <p:cNvSpPr>
            <a:spLocks noGrp="1"/>
          </p:cNvSpPr>
          <p:nvPr>
            <p:ph type="sldNum" sz="quarter" idx="10"/>
          </p:nvPr>
        </p:nvSpPr>
        <p:spPr/>
        <p:txBody>
          <a:bodyPr/>
          <a:lstStyle/>
          <a:p>
            <a:fld id="{302C3856-606A-2E43-AD29-7D4FD2F5BEC3}" type="slidenum">
              <a:rPr kumimoji="1" lang="zh-CN" altLang="en-US" smtClean="0"/>
              <a:t>‹#›</a:t>
            </a:fld>
            <a:endParaRPr kumimoji="1" lang="zh-CN" altLang="en-US" sz="1800"/>
          </a:p>
        </p:txBody>
      </p:sp>
      <p:sp>
        <p:nvSpPr>
          <p:cNvPr id="5" name="内容占位符 4"/>
          <p:cNvSpPr>
            <a:spLocks noGrp="1"/>
          </p:cNvSpPr>
          <p:nvPr>
            <p:ph sz="quarter" idx="11" hasCustomPrompt="1"/>
          </p:nvPr>
        </p:nvSpPr>
        <p:spPr>
          <a:xfrm>
            <a:off x="414474" y="1524454"/>
            <a:ext cx="11487240" cy="4789260"/>
          </a:xfrm>
          <a:prstGeom prst="rect">
            <a:avLst/>
          </a:prstGeom>
        </p:spPr>
        <p:txBody>
          <a:bodyPr/>
          <a:lstStyle>
            <a:lvl1pPr marL="342900" indent="-342900" algn="l" eaLnBrk="1" fontAlgn="base" latinLnBrk="0" hangingPunct="1">
              <a:lnSpc>
                <a:spcPct val="120000"/>
              </a:lnSpc>
              <a:spcBef>
                <a:spcPct val="20000"/>
              </a:spcBef>
              <a:spcAft>
                <a:spcPct val="0"/>
              </a:spcAft>
              <a:buClr>
                <a:srgbClr val="7030A0"/>
              </a:buClr>
              <a:buSzPct val="73000"/>
              <a:buFont typeface="Wingdings 2" panose="05020102010507070707" pitchFamily="2" charset="2"/>
              <a:buChar char=""/>
              <a:defRPr>
                <a:latin typeface="Georgia" panose="02040502050405090303" pitchFamily="18" charset="0"/>
              </a:defRPr>
            </a:lvl1pPr>
            <a:lvl2pPr marL="742950" indent="-285750" algn="l" defTabSz="914400" rtl="0" eaLnBrk="1" fontAlgn="base" latinLnBrk="0" hangingPunct="1">
              <a:lnSpc>
                <a:spcPct val="120000"/>
              </a:lnSpc>
              <a:spcBef>
                <a:spcPts val="500"/>
              </a:spcBef>
              <a:spcAft>
                <a:spcPct val="0"/>
              </a:spcAft>
              <a:buClr>
                <a:srgbClr val="B418B8"/>
              </a:buClr>
              <a:buSzPct val="80000"/>
              <a:buFont typeface="Wingdings" panose="05000000000000000000" pitchFamily="2" charset="2"/>
              <a:buChar char="u"/>
              <a:defRPr lang="zh-CN" altLang="en-US" sz="2000" kern="1200" dirty="0" smtClean="0">
                <a:solidFill>
                  <a:schemeClr val="tx1"/>
                </a:solidFill>
                <a:latin typeface="Georgia" panose="02040502050405090303" pitchFamily="18" charset="0"/>
                <a:ea typeface="黑体" panose="02010609060101010101" charset="-122"/>
                <a:cs typeface="+mn-cs"/>
              </a:defRPr>
            </a:lvl2pPr>
            <a:lvl3pPr>
              <a:buClr>
                <a:srgbClr val="722F81"/>
              </a:buClr>
              <a:defRPr>
                <a:latin typeface="Georgia" panose="02040502050405090303" pitchFamily="18" charset="0"/>
              </a:defRPr>
            </a:lvl3pPr>
            <a:lvl4pPr>
              <a:defRPr>
                <a:latin typeface="Georgia" panose="02040502050405090303" pitchFamily="18" charset="0"/>
              </a:defRPr>
            </a:lvl4pPr>
            <a:lvl5pPr>
              <a:defRPr>
                <a:latin typeface="Georgia" panose="02040502050405090303" pitchFamily="18" charset="0"/>
              </a:defRPr>
            </a:lvl5pPr>
          </a:lstStyle>
          <a:p>
            <a:pPr marL="342900" lvl="0" indent="-342900" algn="l" eaLnBrk="1" fontAlgn="base" latinLnBrk="0" hangingPunct="1">
              <a:lnSpc>
                <a:spcPct val="120000"/>
              </a:lnSpc>
              <a:spcBef>
                <a:spcPct val="20000"/>
              </a:spcBef>
              <a:spcAft>
                <a:spcPct val="0"/>
              </a:spcAft>
              <a:buClr>
                <a:srgbClr val="7030A0"/>
              </a:buClr>
              <a:buSzPct val="73000"/>
              <a:buFont typeface="Wingdings 2" panose="05020102010507070707" pitchFamily="2" charset="2"/>
              <a:buChar char=""/>
            </a:pPr>
            <a:r>
              <a:rPr lang="en-US" altLang="x-none" sz="2400" b="1" dirty="0">
                <a:solidFill>
                  <a:schemeClr val="tx1"/>
                </a:solidFill>
                <a:latin typeface="Georgia" panose="02040502050405090303" pitchFamily="2" charset="-44"/>
                <a:ea typeface="黑体" panose="02010609060101010101" charset="-122"/>
                <a:sym typeface="Calibri" panose="020F0502020204030204" pitchFamily="34" charset="0"/>
              </a:rPr>
              <a:t>XXX</a:t>
            </a:r>
            <a:endParaRPr lang="zh-CN" altLang="en-US" sz="2000" dirty="0">
              <a:solidFill>
                <a:schemeClr val="tx1"/>
              </a:solidFill>
              <a:latin typeface="Georgia" panose="02040502050405090303" pitchFamily="2" charset="-44"/>
              <a:ea typeface="黑体" panose="02010609060101010101" charset="-122"/>
              <a:sym typeface="Calibri" panose="020F0502020204030204" pitchFamily="34" charset="0"/>
            </a:endParaRPr>
          </a:p>
          <a:p>
            <a:pPr marL="742950" lvl="1" indent="-285750" algn="l" defTabSz="914400" rtl="0" eaLnBrk="1" fontAlgn="base" latinLnBrk="0" hangingPunct="1">
              <a:lnSpc>
                <a:spcPct val="120000"/>
              </a:lnSpc>
              <a:spcBef>
                <a:spcPts val="500"/>
              </a:spcBef>
              <a:spcAft>
                <a:spcPct val="0"/>
              </a:spcAft>
              <a:buClr>
                <a:srgbClr val="B418B8"/>
              </a:buClr>
              <a:buSzPct val="80000"/>
              <a:buFont typeface="Wingdings" panose="05000000000000000000" pitchFamily="2" charset="2"/>
              <a:buChar char="u"/>
            </a:pPr>
            <a:r>
              <a:rPr lang="en-US" altLang="x-none" sz="2000" dirty="0">
                <a:solidFill>
                  <a:schemeClr val="tx1"/>
                </a:solidFill>
                <a:latin typeface="Georgia" panose="02040502050405090303" pitchFamily="2" charset="-44"/>
                <a:ea typeface="黑体" panose="02010609060101010101" charset="-122"/>
                <a:sym typeface="Calibri" panose="020F0502020204030204" pitchFamily="34" charset="0"/>
              </a:rPr>
              <a:t>XXX</a:t>
            </a:r>
            <a:endParaRPr kumimoji="1" lang="zh-CN" altLang="en-US" dirty="0"/>
          </a:p>
          <a:p>
            <a:pPr lvl="2"/>
            <a:r>
              <a:rPr kumimoji="1" lang="zh-CN" altLang="en-US" dirty="0"/>
              <a:t>三级</a:t>
            </a:r>
          </a:p>
          <a:p>
            <a:pPr lvl="3"/>
            <a:r>
              <a:rPr kumimoji="1" lang="zh-CN" altLang="en-US" dirty="0"/>
              <a:t>四级</a:t>
            </a:r>
          </a:p>
          <a:p>
            <a:pPr lvl="4"/>
            <a:r>
              <a:rPr kumimoji="1" lang="zh-CN" altLang="en-US" dirty="0"/>
              <a:t>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2026/4/22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p:txBody>
          <a:bodyPr/>
          <a:lstStyle/>
          <a:p>
            <a:fld id="{302C3856-606A-2E43-AD29-7D4FD2F5BEC3}" type="slidenum">
              <a:rPr kumimoji="1" lang="zh-CN" altLang="en-US" smtClean="0"/>
              <a:t>‹#›</a:t>
            </a:fld>
            <a:endParaRPr kumimoji="1" lang="zh-CN" altLang="en-US" sz="180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2293937"/>
            <a:ext cx="10515600" cy="1325563"/>
          </a:xfrm>
          <a:prstGeom prst="rect">
            <a:avLst/>
          </a:prstGeom>
        </p:spPr>
        <p:txBody>
          <a:bodyPr/>
          <a:lstStyle>
            <a:lvl1pPr algn="ctr">
              <a:defRPr/>
            </a:lvl1pPr>
          </a:lstStyle>
          <a:p>
            <a:r>
              <a:rPr kumimoji="1" lang="zh-CN" altLang="en-US" dirty="0"/>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2026/4/22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563291" y="336990"/>
            <a:ext cx="9073078" cy="647749"/>
          </a:xfrm>
          <a:prstGeom prst="rect">
            <a:avLst/>
          </a:prstGeom>
        </p:spPr>
        <p:txBody>
          <a:bodyPr/>
          <a:lstStyle>
            <a:lvl1pPr>
              <a:defRPr sz="3600" b="1">
                <a:solidFill>
                  <a:schemeClr val="bg1"/>
                </a:solidFill>
                <a:latin typeface="Times New Roman" panose="02020603050405020304" pitchFamily="18" charset="0"/>
                <a:cs typeface="Times New Roman" panose="02020603050405020304" pitchFamily="18" charset="0"/>
              </a:defRPr>
            </a:lvl1pPr>
          </a:lstStyle>
          <a:p>
            <a:r>
              <a:rPr kumimoji="1" lang="zh-CN" altLang="en-US" dirty="0"/>
              <a:t>单击此处编辑母版标题样式</a:t>
            </a:r>
          </a:p>
        </p:txBody>
      </p:sp>
      <p:sp>
        <p:nvSpPr>
          <p:cNvPr id="5" name="灯片编号占位符 2"/>
          <p:cNvSpPr>
            <a:spLocks noGrp="1"/>
          </p:cNvSpPr>
          <p:nvPr>
            <p:ph type="sldNum" sz="quarter" idx="4"/>
          </p:nvPr>
        </p:nvSpPr>
        <p:spPr>
          <a:xfrm>
            <a:off x="10888392" y="6426690"/>
            <a:ext cx="437271" cy="365125"/>
          </a:xfrm>
          <a:prstGeom prst="rect">
            <a:avLst/>
          </a:prstGeom>
        </p:spPr>
        <p:txBody>
          <a:bodyPr/>
          <a:lstStyle>
            <a:lvl1pPr>
              <a:defRPr sz="1600" b="1" i="0"/>
            </a:lvl1pPr>
          </a:lstStyle>
          <a:p>
            <a:fld id="{A0767EBA-4B22-144E-897C-BF10A6C773F9}" type="slidenum">
              <a:rPr kumimoji="1" lang="zh-CN" altLang="en-US" smtClean="0"/>
              <a:t>‹#›</a:t>
            </a:fld>
            <a:endParaRPr kumimoji="1" lang="zh-CN" altLang="en-US" i="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2.jpeg"/><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2.jpe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8.xml"/><Relationship Id="rId4" Type="http://schemas.openxmlformats.org/officeDocument/2006/relationships/image" Target="../media/image2.jpe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5.xml"/><Relationship Id="rId1" Type="http://schemas.openxmlformats.org/officeDocument/2006/relationships/slideLayout" Target="../slideLayouts/slideLayout9.xml"/><Relationship Id="rId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组合 7"/>
          <p:cNvGrpSpPr/>
          <p:nvPr userDrawn="1"/>
        </p:nvGrpSpPr>
        <p:grpSpPr>
          <a:xfrm>
            <a:off x="3817275" y="5611495"/>
            <a:ext cx="4537710" cy="981710"/>
            <a:chOff x="6092" y="8966"/>
            <a:chExt cx="6421" cy="1389"/>
          </a:xfrm>
        </p:grpSpPr>
        <p:pic>
          <p:nvPicPr>
            <p:cNvPr id="9" name="图片 8" descr="图片1"/>
            <p:cNvPicPr>
              <a:picLocks noChangeAspect="1"/>
            </p:cNvPicPr>
            <p:nvPr/>
          </p:nvPicPr>
          <p:blipFill>
            <a:blip r:embed="rId4"/>
            <a:srcRect/>
            <a:stretch>
              <a:fillRect/>
            </a:stretch>
          </p:blipFill>
          <p:spPr>
            <a:xfrm>
              <a:off x="10002" y="8966"/>
              <a:ext cx="2511" cy="1235"/>
            </a:xfrm>
            <a:prstGeom prst="rect">
              <a:avLst/>
            </a:prstGeom>
          </p:spPr>
        </p:pic>
        <p:pic>
          <p:nvPicPr>
            <p:cNvPr id="10" name="图片 9" descr="tsinghua logo2"/>
            <p:cNvPicPr>
              <a:picLocks noChangeAspect="1"/>
            </p:cNvPicPr>
            <p:nvPr/>
          </p:nvPicPr>
          <p:blipFill>
            <a:blip r:embed="rId5"/>
            <a:stretch>
              <a:fillRect/>
            </a:stretch>
          </p:blipFill>
          <p:spPr>
            <a:xfrm>
              <a:off x="6092" y="9070"/>
              <a:ext cx="3621" cy="1285"/>
            </a:xfrm>
            <a:prstGeom prst="rect">
              <a:avLst/>
            </a:prstGeom>
          </p:spPr>
        </p:pic>
      </p:grpSp>
      <p:sp>
        <p:nvSpPr>
          <p:cNvPr id="11" name="矩形 10"/>
          <p:cNvSpPr/>
          <p:nvPr userDrawn="1"/>
        </p:nvSpPr>
        <p:spPr>
          <a:xfrm>
            <a:off x="-29210" y="-36830"/>
            <a:ext cx="12251055" cy="6932930"/>
          </a:xfrm>
          <a:prstGeom prst="rect">
            <a:avLst/>
          </a:prstGeom>
          <a:blipFill dpi="0" rotWithShape="1">
            <a:blip r:embed="rId6">
              <a:alphaModFix amt="12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descr="图片1"/>
          <p:cNvPicPr>
            <a:picLocks noChangeAspect="1"/>
          </p:cNvPicPr>
          <p:nvPr userDrawn="1"/>
        </p:nvPicPr>
        <p:blipFill>
          <a:blip r:embed="rId5"/>
          <a:srcRect/>
          <a:stretch>
            <a:fillRect/>
          </a:stretch>
        </p:blipFill>
        <p:spPr>
          <a:xfrm>
            <a:off x="10369550" y="227330"/>
            <a:ext cx="1594485" cy="784225"/>
          </a:xfrm>
          <a:prstGeom prst="rect">
            <a:avLst/>
          </a:prstGeom>
        </p:spPr>
      </p:pic>
      <p:pic>
        <p:nvPicPr>
          <p:cNvPr id="8" name="图片 7" descr="tsinghua logo2"/>
          <p:cNvPicPr>
            <a:picLocks noChangeAspect="1"/>
          </p:cNvPicPr>
          <p:nvPr userDrawn="1"/>
        </p:nvPicPr>
        <p:blipFill>
          <a:blip r:embed="rId6"/>
          <a:srcRect r="62414" b="1245"/>
          <a:stretch>
            <a:fillRect/>
          </a:stretch>
        </p:blipFill>
        <p:spPr>
          <a:xfrm>
            <a:off x="9404350" y="246380"/>
            <a:ext cx="864235" cy="805815"/>
          </a:xfrm>
          <a:prstGeom prst="rect">
            <a:avLst/>
          </a:prstGeom>
        </p:spPr>
      </p:pic>
      <p:grpSp>
        <p:nvGrpSpPr>
          <p:cNvPr id="13" name="组合 12"/>
          <p:cNvGrpSpPr/>
          <p:nvPr userDrawn="1"/>
        </p:nvGrpSpPr>
        <p:grpSpPr>
          <a:xfrm>
            <a:off x="-14605" y="6677660"/>
            <a:ext cx="11029315" cy="76200"/>
            <a:chOff x="-11527" y="9587"/>
            <a:chExt cx="17369" cy="120"/>
          </a:xfrm>
          <a:gradFill>
            <a:gsLst>
              <a:gs pos="0">
                <a:srgbClr val="FF9200">
                  <a:alpha val="67000"/>
                </a:srgbClr>
              </a:gs>
              <a:gs pos="100000">
                <a:srgbClr val="712D80"/>
              </a:gs>
            </a:gsLst>
            <a:lin ang="0" scaled="0"/>
          </a:gradFill>
        </p:grpSpPr>
        <p:sp>
          <p:nvSpPr>
            <p:cNvPr id="14" name="流程图: 终止 15"/>
            <p:cNvSpPr/>
            <p:nvPr/>
          </p:nvSpPr>
          <p:spPr>
            <a:xfrm>
              <a:off x="5292" y="9587"/>
              <a:ext cx="550" cy="120"/>
            </a:xfrm>
            <a:prstGeom prst="flowChartTermina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流程图: 过程 16"/>
            <p:cNvSpPr/>
            <p:nvPr/>
          </p:nvSpPr>
          <p:spPr>
            <a:xfrm>
              <a:off x="-11527" y="9587"/>
              <a:ext cx="17090" cy="120"/>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userDrawn="1"/>
        </p:nvGrpSpPr>
        <p:grpSpPr>
          <a:xfrm rot="10800000">
            <a:off x="11485245" y="6677660"/>
            <a:ext cx="741680" cy="76200"/>
            <a:chOff x="4674" y="9587"/>
            <a:chExt cx="1168" cy="120"/>
          </a:xfrm>
          <a:solidFill>
            <a:srgbClr val="772283"/>
          </a:solidFill>
        </p:grpSpPr>
        <p:sp>
          <p:nvSpPr>
            <p:cNvPr id="18" name="流程图: 终止 19"/>
            <p:cNvSpPr/>
            <p:nvPr/>
          </p:nvSpPr>
          <p:spPr>
            <a:xfrm>
              <a:off x="5292" y="9587"/>
              <a:ext cx="550" cy="120"/>
            </a:xfrm>
            <a:prstGeom prst="flowChartTerminator">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流程图: 过程 20"/>
            <p:cNvSpPr/>
            <p:nvPr/>
          </p:nvSpPr>
          <p:spPr>
            <a:xfrm>
              <a:off x="4674" y="9587"/>
              <a:ext cx="889" cy="120"/>
            </a:xfrm>
            <a:prstGeom prst="flowChartProcess">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灯片编号占位符 21"/>
          <p:cNvSpPr>
            <a:spLocks noGrp="1"/>
          </p:cNvSpPr>
          <p:nvPr>
            <p:ph type="sldNum" sz="quarter" idx="4"/>
          </p:nvPr>
        </p:nvSpPr>
        <p:spPr>
          <a:xfrm>
            <a:off x="11004548" y="6523991"/>
            <a:ext cx="480697" cy="336550"/>
          </a:xfrm>
          <a:prstGeom prst="rect">
            <a:avLst/>
          </a:prstGeom>
        </p:spPr>
        <p:txBody>
          <a:bodyPr vert="horz" lIns="91440" tIns="45720" rIns="91440" bIns="45720" rtlCol="0" anchor="ctr"/>
          <a:lstStyle>
            <a:lvl1pPr algn="ctr">
              <a:defRPr sz="1800">
                <a:solidFill>
                  <a:schemeClr val="tx1"/>
                </a:solidFill>
              </a:defRPr>
            </a:lvl1pPr>
          </a:lstStyle>
          <a:p>
            <a:fld id="{302C3856-606A-2E43-AD29-7D4FD2F5BEC3}" type="slidenum">
              <a:rPr kumimoji="1" lang="zh-CN" altLang="en-US" smtClean="0"/>
              <a:t>‹#›</a:t>
            </a:fld>
            <a:endParaRPr kumimoji="1" lang="zh-CN" altLang="en-US" sz="1800"/>
          </a:p>
        </p:txBody>
      </p:sp>
      <p:sp>
        <p:nvSpPr>
          <p:cNvPr id="20" name="流程图: 过程 3"/>
          <p:cNvSpPr/>
          <p:nvPr/>
        </p:nvSpPr>
        <p:spPr>
          <a:xfrm rot="10800000">
            <a:off x="-4445" y="975995"/>
            <a:ext cx="9575800" cy="81280"/>
          </a:xfrm>
          <a:prstGeom prst="flowChartProcess">
            <a:avLst/>
          </a:prstGeom>
          <a:gradFill>
            <a:gsLst>
              <a:gs pos="83000">
                <a:srgbClr val="B494BF">
                  <a:alpha val="100000"/>
                </a:srgbClr>
              </a:gs>
              <a:gs pos="100000">
                <a:schemeClr val="accent1">
                  <a:lumMod val="5000"/>
                  <a:lumOff val="95000"/>
                  <a:alpha val="0"/>
                </a:schemeClr>
              </a:gs>
              <a:gs pos="0">
                <a:srgbClr val="722F8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userDrawn="1"/>
        </p:nvSpPr>
        <p:spPr>
          <a:xfrm>
            <a:off x="479685" y="1693889"/>
            <a:ext cx="11354810" cy="3416320"/>
          </a:xfrm>
          <a:prstGeom prst="rect">
            <a:avLst/>
          </a:prstGeom>
          <a:noFill/>
        </p:spPr>
        <p:txBody>
          <a:bodyPr wrap="square" rtlCol="0">
            <a:spAutoFit/>
          </a:bodyPr>
          <a:lstStyle/>
          <a:p>
            <a:pPr marL="342900" indent="-342900">
              <a:buClr>
                <a:srgbClr val="722F81"/>
              </a:buClr>
              <a:buSzPct val="75000"/>
              <a:buFont typeface="苹方-简 常规体" panose="020B0400000000000000" pitchFamily="34" charset="-122"/>
              <a:buChar char="◎"/>
            </a:pPr>
            <a:endParaRPr kumimoji="1" lang="en-US" altLang="zh-CN" sz="2400" dirty="0">
              <a:latin typeface="Georgia" panose="02040502050405090303" pitchFamily="18" charset="0"/>
            </a:endParaRPr>
          </a:p>
          <a:p>
            <a:pPr marL="800100" lvl="1" indent="-342900">
              <a:buClr>
                <a:srgbClr val="722F81"/>
              </a:buClr>
              <a:buSzPct val="75000"/>
              <a:buFont typeface="Wingdings" panose="05000000000000000000" pitchFamily="2" charset="2"/>
              <a:buChar char="u"/>
            </a:pPr>
            <a:endParaRPr kumimoji="1" lang="en-US" altLang="zh-CN" sz="2400" dirty="0">
              <a:latin typeface="Georgia" panose="02040502050405090303" pitchFamily="18" charset="0"/>
            </a:endParaRPr>
          </a:p>
          <a:p>
            <a:pPr marL="800100" lvl="1" indent="-342900">
              <a:buClr>
                <a:srgbClr val="722F81"/>
              </a:buClr>
              <a:buSzPct val="75000"/>
              <a:buFont typeface="Wingdings" panose="05000000000000000000" pitchFamily="2" charset="2"/>
              <a:buChar char="u"/>
            </a:pPr>
            <a:endParaRPr kumimoji="1" lang="en-US" altLang="zh-CN" sz="2400" dirty="0">
              <a:latin typeface="Georgia" panose="02040502050405090303" pitchFamily="18" charset="0"/>
            </a:endParaRPr>
          </a:p>
          <a:p>
            <a:pPr marL="800100" lvl="1" indent="-342900">
              <a:buClr>
                <a:srgbClr val="722F81"/>
              </a:buClr>
              <a:buSzPct val="75000"/>
              <a:buFont typeface="Wingdings" panose="05000000000000000000" pitchFamily="2" charset="2"/>
              <a:buChar char="u"/>
            </a:pPr>
            <a:endParaRPr kumimoji="1" lang="en-US" altLang="zh-CN" sz="2400" dirty="0">
              <a:latin typeface="Georgia" panose="02040502050405090303" pitchFamily="18" charset="0"/>
            </a:endParaRPr>
          </a:p>
          <a:p>
            <a:pPr marL="800100" lvl="1" indent="-342900">
              <a:buClr>
                <a:srgbClr val="722F81"/>
              </a:buClr>
              <a:buSzPct val="75000"/>
              <a:buFont typeface="Wingdings" panose="05000000000000000000" pitchFamily="2" charset="2"/>
              <a:buChar char="u"/>
            </a:pPr>
            <a:endParaRPr kumimoji="1" lang="en-US" altLang="zh-CN" sz="2400" dirty="0">
              <a:latin typeface="Georgia" panose="02040502050405090303" pitchFamily="18" charset="0"/>
            </a:endParaRPr>
          </a:p>
          <a:p>
            <a:pPr marL="342900" lvl="0" indent="-342900">
              <a:buClr>
                <a:srgbClr val="722F81"/>
              </a:buClr>
              <a:buSzPct val="75000"/>
              <a:buFont typeface="苹方-简 常规体" panose="020B0400000000000000" pitchFamily="34" charset="-122"/>
              <a:buChar char="◎"/>
            </a:pPr>
            <a:endParaRPr kumimoji="1" lang="en-US" altLang="zh-CN" sz="2400" dirty="0">
              <a:latin typeface="Georgia" panose="02040502050405090303" pitchFamily="18" charset="0"/>
            </a:endParaRPr>
          </a:p>
          <a:p>
            <a:pPr marL="800100" lvl="1" indent="-342900">
              <a:buClr>
                <a:srgbClr val="722F81"/>
              </a:buClr>
              <a:buSzPct val="75000"/>
              <a:buFont typeface="Wingdings" panose="05000000000000000000" pitchFamily="2" charset="2"/>
              <a:buChar char="u"/>
            </a:pPr>
            <a:endParaRPr kumimoji="1" lang="en-US" altLang="zh-CN" sz="2400" dirty="0">
              <a:latin typeface="Georgia" panose="02040502050405090303" pitchFamily="18" charset="0"/>
            </a:endParaRPr>
          </a:p>
          <a:p>
            <a:pPr marL="800100" lvl="1" indent="-342900">
              <a:buClr>
                <a:srgbClr val="722F81"/>
              </a:buClr>
              <a:buSzPct val="75000"/>
              <a:buFont typeface="Wingdings" panose="05000000000000000000" pitchFamily="2" charset="2"/>
              <a:buChar char="u"/>
            </a:pPr>
            <a:endParaRPr kumimoji="1" lang="en-US" altLang="zh-CN" sz="2400" dirty="0">
              <a:latin typeface="Georgia" panose="02040502050405090303" pitchFamily="18" charset="0"/>
            </a:endParaRPr>
          </a:p>
          <a:p>
            <a:pPr marL="800100" lvl="1" indent="-342900">
              <a:buClr>
                <a:srgbClr val="722F81"/>
              </a:buClr>
              <a:buSzPct val="75000"/>
              <a:buFont typeface="Wingdings" panose="05000000000000000000" pitchFamily="2" charset="2"/>
              <a:buChar char="u"/>
            </a:pPr>
            <a:endParaRPr kumimoji="1" lang="zh-CN" altLang="en-US" sz="2400" dirty="0">
              <a:latin typeface="Georgia" panose="02040502050405090303" pitchFamily="18" charset="0"/>
            </a:endParaRP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descr="图片1"/>
          <p:cNvPicPr>
            <a:picLocks noChangeAspect="1"/>
          </p:cNvPicPr>
          <p:nvPr userDrawn="1"/>
        </p:nvPicPr>
        <p:blipFill>
          <a:blip r:embed="rId4"/>
          <a:srcRect/>
          <a:stretch>
            <a:fillRect/>
          </a:stretch>
        </p:blipFill>
        <p:spPr>
          <a:xfrm>
            <a:off x="10369550" y="227330"/>
            <a:ext cx="1594485" cy="784225"/>
          </a:xfrm>
          <a:prstGeom prst="rect">
            <a:avLst/>
          </a:prstGeom>
        </p:spPr>
      </p:pic>
      <p:pic>
        <p:nvPicPr>
          <p:cNvPr id="8" name="图片 7" descr="tsinghua logo2"/>
          <p:cNvPicPr>
            <a:picLocks noChangeAspect="1"/>
          </p:cNvPicPr>
          <p:nvPr userDrawn="1"/>
        </p:nvPicPr>
        <p:blipFill>
          <a:blip r:embed="rId5"/>
          <a:srcRect r="62414" b="1245"/>
          <a:stretch>
            <a:fillRect/>
          </a:stretch>
        </p:blipFill>
        <p:spPr>
          <a:xfrm>
            <a:off x="9404350" y="246380"/>
            <a:ext cx="864235" cy="805815"/>
          </a:xfrm>
          <a:prstGeom prst="rect">
            <a:avLst/>
          </a:prstGeom>
        </p:spPr>
      </p:pic>
      <p:sp>
        <p:nvSpPr>
          <p:cNvPr id="10" name="流程图: 过程 31"/>
          <p:cNvSpPr/>
          <p:nvPr userDrawn="1"/>
        </p:nvSpPr>
        <p:spPr>
          <a:xfrm>
            <a:off x="-24765" y="6676079"/>
            <a:ext cx="12241530" cy="76200"/>
          </a:xfrm>
          <a:prstGeom prst="flowChartProcess">
            <a:avLst/>
          </a:prstGeom>
          <a:gradFill>
            <a:gsLst>
              <a:gs pos="75000">
                <a:srgbClr val="B86040">
                  <a:alpha val="100000"/>
                </a:srgbClr>
              </a:gs>
              <a:gs pos="0">
                <a:srgbClr val="FF9200">
                  <a:alpha val="65000"/>
                </a:srgbClr>
              </a:gs>
              <a:gs pos="100000">
                <a:srgbClr val="712D8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4" name="椭圆 23"/>
          <p:cNvSpPr/>
          <p:nvPr userDrawn="1"/>
        </p:nvSpPr>
        <p:spPr>
          <a:xfrm>
            <a:off x="9354820" y="-960120"/>
            <a:ext cx="4439920" cy="4065905"/>
          </a:xfrm>
          <a:prstGeom prst="ellipse">
            <a:avLst/>
          </a:prstGeom>
          <a:gradFill>
            <a:gsLst>
              <a:gs pos="100000">
                <a:srgbClr val="B896C0">
                  <a:alpha val="48000"/>
                </a:srgbClr>
              </a:gs>
              <a:gs pos="0">
                <a:srgbClr val="712D80">
                  <a:alpha val="35000"/>
                  <a:lumMod val="92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userDrawn="1"/>
        </p:nvSpPr>
        <p:spPr>
          <a:xfrm rot="12300000">
            <a:off x="8166100" y="-1632585"/>
            <a:ext cx="3570605" cy="3270250"/>
          </a:xfrm>
          <a:prstGeom prst="ellipse">
            <a:avLst/>
          </a:prstGeom>
          <a:gradFill>
            <a:gsLst>
              <a:gs pos="100000">
                <a:srgbClr val="FF9900">
                  <a:alpha val="0"/>
                </a:srgbClr>
              </a:gs>
              <a:gs pos="0">
                <a:srgbClr val="FF9200">
                  <a:alpha val="63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userDrawn="1"/>
        </p:nvSpPr>
        <p:spPr>
          <a:xfrm rot="11100000">
            <a:off x="435610" y="31115"/>
            <a:ext cx="742950" cy="768985"/>
          </a:xfrm>
          <a:prstGeom prst="ellipse">
            <a:avLst/>
          </a:prstGeom>
          <a:gradFill>
            <a:gsLst>
              <a:gs pos="100000">
                <a:srgbClr val="FF9900">
                  <a:alpha val="0"/>
                </a:srgbClr>
              </a:gs>
              <a:gs pos="0">
                <a:srgbClr val="FF92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userDrawn="1"/>
        </p:nvSpPr>
        <p:spPr>
          <a:xfrm rot="10320000">
            <a:off x="-121920" y="-208280"/>
            <a:ext cx="866140" cy="793750"/>
          </a:xfrm>
          <a:prstGeom prst="ellipse">
            <a:avLst/>
          </a:prstGeom>
          <a:gradFill>
            <a:gsLst>
              <a:gs pos="100000">
                <a:srgbClr val="702D7F">
                  <a:alpha val="0"/>
                </a:srgbClr>
              </a:gs>
              <a:gs pos="0">
                <a:srgbClr val="702D7F">
                  <a:alpha val="68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userDrawn="1"/>
        </p:nvGrpSpPr>
        <p:grpSpPr>
          <a:xfrm>
            <a:off x="3817275" y="5611495"/>
            <a:ext cx="4537710" cy="981710"/>
            <a:chOff x="6092" y="8966"/>
            <a:chExt cx="6421" cy="1389"/>
          </a:xfrm>
        </p:grpSpPr>
        <p:pic>
          <p:nvPicPr>
            <p:cNvPr id="32" name="图片 31" descr="图片1"/>
            <p:cNvPicPr>
              <a:picLocks noChangeAspect="1"/>
            </p:cNvPicPr>
            <p:nvPr/>
          </p:nvPicPr>
          <p:blipFill>
            <a:blip r:embed="rId3"/>
            <a:srcRect/>
            <a:stretch>
              <a:fillRect/>
            </a:stretch>
          </p:blipFill>
          <p:spPr>
            <a:xfrm>
              <a:off x="10002" y="8966"/>
              <a:ext cx="2511" cy="1235"/>
            </a:xfrm>
            <a:prstGeom prst="rect">
              <a:avLst/>
            </a:prstGeom>
          </p:spPr>
        </p:pic>
        <p:pic>
          <p:nvPicPr>
            <p:cNvPr id="33" name="图片 32" descr="tsinghua logo2"/>
            <p:cNvPicPr>
              <a:picLocks noChangeAspect="1"/>
            </p:cNvPicPr>
            <p:nvPr/>
          </p:nvPicPr>
          <p:blipFill>
            <a:blip r:embed="rId4"/>
            <a:stretch>
              <a:fillRect/>
            </a:stretch>
          </p:blipFill>
          <p:spPr>
            <a:xfrm>
              <a:off x="6092" y="9070"/>
              <a:ext cx="3621" cy="1285"/>
            </a:xfrm>
            <a:prstGeom prst="rect">
              <a:avLst/>
            </a:prstGeom>
          </p:spPr>
        </p:pic>
      </p:grpSp>
    </p:spTree>
  </p:cSld>
  <p:clrMap bg1="lt1" tx1="dk1" bg2="lt2" tx2="dk2" accent1="accent1" accent2="accent2" accent3="accent3" accent4="accent4" accent5="accent5" accent6="accent6" hlink="hlink" folHlink="folHlink"/>
  <p:sldLayoutIdLst>
    <p:sldLayoutId id="2147483659"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8" name="组合 7"/>
          <p:cNvGrpSpPr/>
          <p:nvPr/>
        </p:nvGrpSpPr>
        <p:grpSpPr>
          <a:xfrm>
            <a:off x="-9427" y="246380"/>
            <a:ext cx="9267825" cy="720090"/>
            <a:chOff x="0" y="397041"/>
            <a:chExt cx="7992579" cy="578964"/>
          </a:xfrm>
        </p:grpSpPr>
        <p:sp>
          <p:nvSpPr>
            <p:cNvPr id="10" name="平行四边形 9"/>
            <p:cNvSpPr/>
            <p:nvPr/>
          </p:nvSpPr>
          <p:spPr>
            <a:xfrm>
              <a:off x="215764" y="397041"/>
              <a:ext cx="7776815" cy="578454"/>
            </a:xfrm>
            <a:prstGeom prst="parallelogram">
              <a:avLst>
                <a:gd name="adj" fmla="val 42554"/>
              </a:avLst>
            </a:prstGeom>
            <a:gradFill flip="none" rotWithShape="1">
              <a:gsLst>
                <a:gs pos="56000">
                  <a:srgbClr val="702D83"/>
                </a:gs>
                <a:gs pos="0">
                  <a:srgbClr val="702D82"/>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105号-简雅黑" panose="00000500000000000000" pitchFamily="2" charset="-122"/>
                <a:ea typeface="字魂105号-简雅黑" panose="00000500000000000000" pitchFamily="2" charset="-122"/>
              </a:endParaRPr>
            </a:p>
          </p:txBody>
        </p:sp>
        <p:grpSp>
          <p:nvGrpSpPr>
            <p:cNvPr id="11" name="组合 10"/>
            <p:cNvGrpSpPr/>
            <p:nvPr/>
          </p:nvGrpSpPr>
          <p:grpSpPr>
            <a:xfrm>
              <a:off x="0" y="397041"/>
              <a:ext cx="368551" cy="578964"/>
              <a:chOff x="38100" y="397041"/>
              <a:chExt cx="368551" cy="578964"/>
            </a:xfrm>
          </p:grpSpPr>
          <p:sp>
            <p:nvSpPr>
              <p:cNvPr id="12" name="矩形 11"/>
              <p:cNvSpPr/>
              <p:nvPr/>
            </p:nvSpPr>
            <p:spPr>
              <a:xfrm>
                <a:off x="38100" y="397041"/>
                <a:ext cx="98025" cy="578964"/>
              </a:xfrm>
              <a:prstGeom prst="rect">
                <a:avLst/>
              </a:prstGeom>
              <a:solidFill>
                <a:srgbClr val="712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105号-简雅黑" panose="00000500000000000000" pitchFamily="2" charset="-122"/>
                  <a:ea typeface="字魂105号-简雅黑" panose="00000500000000000000" pitchFamily="2" charset="-122"/>
                </a:endParaRPr>
              </a:p>
            </p:txBody>
          </p:sp>
          <p:sp>
            <p:nvSpPr>
              <p:cNvPr id="13" name="直角三角形 12"/>
              <p:cNvSpPr/>
              <p:nvPr/>
            </p:nvSpPr>
            <p:spPr>
              <a:xfrm flipV="1">
                <a:off x="135577" y="397041"/>
                <a:ext cx="271074" cy="578454"/>
              </a:xfrm>
              <a:prstGeom prst="rtTriangle">
                <a:avLst/>
              </a:prstGeom>
              <a:solidFill>
                <a:srgbClr val="712D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105号-简雅黑" panose="00000500000000000000" pitchFamily="2" charset="-122"/>
                  <a:ea typeface="字魂105号-简雅黑" panose="00000500000000000000" pitchFamily="2" charset="-122"/>
                </a:endParaRPr>
              </a:p>
            </p:txBody>
          </p:sp>
        </p:grpSp>
      </p:grpSp>
      <p:pic>
        <p:nvPicPr>
          <p:cNvPr id="14" name="图片 13" descr="图片1"/>
          <p:cNvPicPr>
            <a:picLocks noChangeAspect="1"/>
          </p:cNvPicPr>
          <p:nvPr userDrawn="1"/>
        </p:nvPicPr>
        <p:blipFill>
          <a:blip r:embed="rId3"/>
          <a:srcRect/>
          <a:stretch>
            <a:fillRect/>
          </a:stretch>
        </p:blipFill>
        <p:spPr>
          <a:xfrm>
            <a:off x="10369550" y="227330"/>
            <a:ext cx="1594485" cy="784225"/>
          </a:xfrm>
          <a:prstGeom prst="rect">
            <a:avLst/>
          </a:prstGeom>
        </p:spPr>
      </p:pic>
      <p:pic>
        <p:nvPicPr>
          <p:cNvPr id="15" name="图片 14" descr="tsinghua logo2"/>
          <p:cNvPicPr>
            <a:picLocks noChangeAspect="1"/>
          </p:cNvPicPr>
          <p:nvPr userDrawn="1"/>
        </p:nvPicPr>
        <p:blipFill>
          <a:blip r:embed="rId4"/>
          <a:srcRect r="62414" b="1245"/>
          <a:stretch>
            <a:fillRect/>
          </a:stretch>
        </p:blipFill>
        <p:spPr>
          <a:xfrm>
            <a:off x="9404350" y="246380"/>
            <a:ext cx="864235" cy="805815"/>
          </a:xfrm>
          <a:prstGeom prst="rect">
            <a:avLst/>
          </a:prstGeom>
        </p:spPr>
      </p:pic>
      <p:grpSp>
        <p:nvGrpSpPr>
          <p:cNvPr id="16" name="组合 15"/>
          <p:cNvGrpSpPr/>
          <p:nvPr userDrawn="1"/>
        </p:nvGrpSpPr>
        <p:grpSpPr>
          <a:xfrm rot="10800000">
            <a:off x="1783715" y="6530340"/>
            <a:ext cx="10423526" cy="180340"/>
            <a:chOff x="-284765" y="588426"/>
            <a:chExt cx="8989256" cy="273133"/>
          </a:xfrm>
        </p:grpSpPr>
        <p:sp>
          <p:nvSpPr>
            <p:cNvPr id="17" name="平行四边形 16"/>
            <p:cNvSpPr/>
            <p:nvPr/>
          </p:nvSpPr>
          <p:spPr>
            <a:xfrm>
              <a:off x="927676" y="589388"/>
              <a:ext cx="7776815" cy="271209"/>
            </a:xfrm>
            <a:prstGeom prst="parallelogram">
              <a:avLst>
                <a:gd name="adj" fmla="val 42554"/>
              </a:avLst>
            </a:prstGeom>
            <a:gradFill flip="none" rotWithShape="1">
              <a:gsLst>
                <a:gs pos="56000">
                  <a:srgbClr val="FF9700"/>
                </a:gs>
                <a:gs pos="0">
                  <a:srgbClr val="FF9700"/>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105号-简雅黑" panose="00000500000000000000" pitchFamily="2" charset="-122"/>
                <a:ea typeface="字魂105号-简雅黑" panose="00000500000000000000" pitchFamily="2" charset="-122"/>
              </a:endParaRPr>
            </a:p>
          </p:txBody>
        </p:sp>
        <p:grpSp>
          <p:nvGrpSpPr>
            <p:cNvPr id="18" name="组合 17"/>
            <p:cNvGrpSpPr/>
            <p:nvPr/>
          </p:nvGrpSpPr>
          <p:grpSpPr>
            <a:xfrm>
              <a:off x="-284765" y="588426"/>
              <a:ext cx="643483" cy="273133"/>
              <a:chOff x="-246665" y="588426"/>
              <a:chExt cx="643483" cy="273133"/>
            </a:xfrm>
          </p:grpSpPr>
          <p:sp>
            <p:nvSpPr>
              <p:cNvPr id="19" name="矩形 18"/>
              <p:cNvSpPr/>
              <p:nvPr/>
            </p:nvSpPr>
            <p:spPr>
              <a:xfrm>
                <a:off x="-246665" y="588426"/>
                <a:ext cx="572815" cy="272171"/>
              </a:xfrm>
              <a:prstGeom prst="rect">
                <a:avLst/>
              </a:prstGeom>
              <a:gradFill>
                <a:gsLst>
                  <a:gs pos="69000">
                    <a:srgbClr val="FF9700">
                      <a:alpha val="84000"/>
                    </a:srgbClr>
                  </a:gs>
                  <a:gs pos="0">
                    <a:srgbClr val="7030A0">
                      <a:alpha val="68000"/>
                    </a:srgbClr>
                  </a:gs>
                  <a:gs pos="100000">
                    <a:srgbClr val="FF920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105号-简雅黑" panose="00000500000000000000" pitchFamily="2" charset="-122"/>
                  <a:ea typeface="字魂105号-简雅黑" panose="00000500000000000000" pitchFamily="2" charset="-122"/>
                </a:endParaRPr>
              </a:p>
            </p:txBody>
          </p:sp>
          <p:sp>
            <p:nvSpPr>
              <p:cNvPr id="20" name="直角三角形 19"/>
              <p:cNvSpPr/>
              <p:nvPr/>
            </p:nvSpPr>
            <p:spPr>
              <a:xfrm flipV="1">
                <a:off x="322341" y="589388"/>
                <a:ext cx="74477" cy="272171"/>
              </a:xfrm>
              <a:prstGeom prst="rtTriangle">
                <a:avLst/>
              </a:prstGeom>
              <a:gradFill>
                <a:gsLst>
                  <a:gs pos="56000">
                    <a:srgbClr val="FF9700"/>
                  </a:gs>
                  <a:gs pos="0">
                    <a:srgbClr val="FF9700"/>
                  </a:gs>
                  <a:gs pos="100000">
                    <a:schemeClr val="bg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105号-简雅黑" panose="00000500000000000000" pitchFamily="2" charset="-122"/>
                  <a:ea typeface="字魂105号-简雅黑" panose="00000500000000000000" pitchFamily="2" charset="-122"/>
                </a:endParaRPr>
              </a:p>
            </p:txBody>
          </p:sp>
        </p:grpSp>
      </p:grpSp>
      <p:sp>
        <p:nvSpPr>
          <p:cNvPr id="22" name="灯片编号占位符 2"/>
          <p:cNvSpPr>
            <a:spLocks noGrp="1"/>
          </p:cNvSpPr>
          <p:nvPr>
            <p:ph type="sldNum" sz="quarter" idx="4"/>
          </p:nvPr>
        </p:nvSpPr>
        <p:spPr>
          <a:xfrm>
            <a:off x="10888392" y="6426690"/>
            <a:ext cx="437271" cy="365125"/>
          </a:xfrm>
          <a:prstGeom prst="rect">
            <a:avLst/>
          </a:prstGeom>
        </p:spPr>
        <p:txBody>
          <a:bodyPr/>
          <a:lstStyle>
            <a:lvl1pPr>
              <a:defRPr sz="1600" b="1" i="0"/>
            </a:lvl1pPr>
          </a:lstStyle>
          <a:p>
            <a:fld id="{A0767EBA-4B22-144E-897C-BF10A6C773F9}" type="slidenum">
              <a:rPr kumimoji="1" lang="zh-CN" altLang="en-US" smtClean="0"/>
              <a:t>‹#›</a:t>
            </a:fld>
            <a:endParaRPr kumimoji="1" lang="zh-CN" altLang="en-US" i="0" dirty="0"/>
          </a:p>
        </p:txBody>
      </p:sp>
    </p:spTree>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github.com/thu-coai/CROPI"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27.png"/><Relationship Id="rId4" Type="http://schemas.openxmlformats.org/officeDocument/2006/relationships/hyperlink" Target="https://arxiv.org/abs/2510.26491"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github.com/thu-coai/" TargetMode="External"/><Relationship Id="rId2" Type="http://schemas.openxmlformats.org/officeDocument/2006/relationships/image" Target="../media/image29.png"/><Relationship Id="rId1" Type="http://schemas.openxmlformats.org/officeDocument/2006/relationships/slideLayout" Target="../slideLayouts/slideLayout8.xml"/><Relationship Id="rId5" Type="http://schemas.openxmlformats.org/officeDocument/2006/relationships/image" Target="../media/image30.jpg"/><Relationship Id="rId4" Type="http://schemas.openxmlformats.org/officeDocument/2006/relationships/hyperlink" Target="http://coai.cs.tsinghua.edu.c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a:spLocks noGrp="1"/>
          </p:cNvSpPr>
          <p:nvPr/>
        </p:nvSpPr>
        <p:spPr>
          <a:xfrm>
            <a:off x="-19050" y="3776484"/>
            <a:ext cx="12211050" cy="990697"/>
          </a:xfrm>
          <a:prstGeom prst="rect">
            <a:avLst/>
          </a:prstGeom>
          <a:noFill/>
          <a:ln w="9525">
            <a:noFill/>
          </a:ln>
        </p:spPr>
        <p:txBody>
          <a:bodyPr vert="horz" wrap="square" anchor="t">
            <a:normAutofit fontScale="85000" lnSpcReduction="10000"/>
          </a:bodyPr>
          <a:lstStyle>
            <a:lvl1pPr marL="342900" lvl="0" indent="-342900" algn="l" defTabSz="914400" eaLnBrk="1" fontAlgn="base" latinLnBrk="0" hangingPunct="1">
              <a:lnSpc>
                <a:spcPct val="150000"/>
              </a:lnSpc>
              <a:spcBef>
                <a:spcPct val="20000"/>
              </a:spcBef>
              <a:spcAft>
                <a:spcPct val="0"/>
              </a:spcAft>
              <a:buClr>
                <a:srgbClr val="7030A0"/>
              </a:buClr>
              <a:buSzPct val="73000"/>
              <a:buFont typeface="Wingdings 2" panose="05020102010507070707" pitchFamily="2" charset="2"/>
              <a:buChar char=""/>
              <a:defRPr sz="2600" kern="1200">
                <a:solidFill>
                  <a:schemeClr val="tx1"/>
                </a:solidFill>
                <a:latin typeface="Georgia" panose="02040502050405090303" pitchFamily="2" charset="-44"/>
                <a:ea typeface="黑体" panose="02010609060101010101" charset="-122"/>
                <a:sym typeface="Calibri" panose="020F0502020204030204" pitchFamily="34" charset="0"/>
              </a:defRPr>
            </a:lvl1pPr>
            <a:lvl2pPr marL="742950" lvl="1" indent="-285750" algn="l" defTabSz="914400" eaLnBrk="1" fontAlgn="base" latinLnBrk="0" hangingPunct="1">
              <a:lnSpc>
                <a:spcPct val="100000"/>
              </a:lnSpc>
              <a:spcBef>
                <a:spcPct val="20000"/>
              </a:spcBef>
              <a:spcAft>
                <a:spcPct val="0"/>
              </a:spcAft>
              <a:buClr>
                <a:srgbClr val="7030A0"/>
              </a:buClr>
              <a:buSzPct val="73000"/>
              <a:buFont typeface="Arial" panose="020B0604020202090204" pitchFamily="34" charset="0"/>
              <a:buChar char="–"/>
              <a:defRPr sz="2300" kern="1200">
                <a:solidFill>
                  <a:schemeClr val="tx1"/>
                </a:solidFill>
                <a:latin typeface="Georgia" panose="02040502050405090303" pitchFamily="2" charset="-44"/>
                <a:ea typeface="黑体" panose="02010609060101010101" charset="-122"/>
                <a:sym typeface="Calibri" panose="020F0502020204030204" pitchFamily="34" charset="0"/>
              </a:defRPr>
            </a:lvl2pPr>
            <a:lvl3pPr marL="1143000" lvl="2" indent="-228600" algn="l" defTabSz="914400" eaLnBrk="1" fontAlgn="base" latinLnBrk="0" hangingPunct="1">
              <a:lnSpc>
                <a:spcPct val="100000"/>
              </a:lnSpc>
              <a:spcBef>
                <a:spcPct val="20000"/>
              </a:spcBef>
              <a:spcAft>
                <a:spcPct val="0"/>
              </a:spcAft>
              <a:buClr>
                <a:srgbClr val="7030A0"/>
              </a:buClr>
              <a:buSzPct val="73000"/>
              <a:buFont typeface="Arial" panose="020B0604020202090204" pitchFamily="34" charset="0"/>
              <a:buChar char="•"/>
              <a:defRPr sz="2000" kern="1200">
                <a:solidFill>
                  <a:schemeClr val="tx1"/>
                </a:solidFill>
                <a:latin typeface="Georgia" panose="02040502050405090303" pitchFamily="2" charset="-44"/>
                <a:ea typeface="黑体" panose="02010609060101010101" charset="-122"/>
                <a:sym typeface="Calibri" panose="020F0502020204030204" pitchFamily="34" charset="0"/>
              </a:defRPr>
            </a:lvl3pPr>
            <a:lvl4pPr marL="1600200" lvl="3" indent="-228600" algn="l" defTabSz="914400" eaLnBrk="1" fontAlgn="base" latinLnBrk="0" hangingPunct="1">
              <a:lnSpc>
                <a:spcPct val="100000"/>
              </a:lnSpc>
              <a:spcBef>
                <a:spcPct val="20000"/>
              </a:spcBef>
              <a:spcAft>
                <a:spcPct val="0"/>
              </a:spcAft>
              <a:buClr>
                <a:srgbClr val="5F497A"/>
              </a:buClr>
              <a:buSzPct val="73000"/>
              <a:buFont typeface="Arial" panose="020B0604020202090204" pitchFamily="34" charset="0"/>
              <a:buChar char="–"/>
              <a:defRPr sz="2000" kern="1200">
                <a:solidFill>
                  <a:schemeClr val="tx1"/>
                </a:solidFill>
                <a:latin typeface="Georgia" panose="02040502050405090303" pitchFamily="2" charset="-44"/>
                <a:ea typeface="黑体" panose="02010609060101010101" charset="-122"/>
                <a:sym typeface="Calibri" panose="020F0502020204030204" pitchFamily="34" charset="0"/>
              </a:defRPr>
            </a:lvl4pPr>
            <a:lvl5pPr marL="2057400" lvl="4" indent="-228600" algn="l" defTabSz="914400" eaLnBrk="1" fontAlgn="base" latinLnBrk="0" hangingPunct="1">
              <a:lnSpc>
                <a:spcPct val="100000"/>
              </a:lnSpc>
              <a:spcBef>
                <a:spcPct val="20000"/>
              </a:spcBef>
              <a:spcAft>
                <a:spcPct val="0"/>
              </a:spcAft>
              <a:buClr>
                <a:srgbClr val="5F497A"/>
              </a:buClr>
              <a:buSzPct val="73000"/>
              <a:buFont typeface="Arial" panose="020B0604020202090204" pitchFamily="34" charset="0"/>
              <a:buChar char="»"/>
              <a:defRPr sz="2000" kern="1200">
                <a:solidFill>
                  <a:schemeClr val="tx1"/>
                </a:solidFill>
                <a:latin typeface="Georgia" panose="02040502050405090303" pitchFamily="2" charset="-44"/>
                <a:ea typeface="黑体" panose="02010609060101010101" charset="-122"/>
                <a:sym typeface="Calibri" panose="020F0502020204030204" pitchFamily="34" charset="0"/>
              </a:defRPr>
            </a:lvl5pPr>
          </a:lstStyle>
          <a:p>
            <a:pPr marL="0" lvl="0" indent="0" algn="ctr">
              <a:lnSpc>
                <a:spcPct val="130000"/>
              </a:lnSpc>
              <a:buNone/>
            </a:pPr>
            <a:r>
              <a:rPr lang="en-US" altLang="x-none" sz="1800" b="1" dirty="0" err="1">
                <a:solidFill>
                  <a:schemeClr val="tx1"/>
                </a:solidFill>
                <a:latin typeface="Georgia" panose="02040502050405090303" pitchFamily="2" charset="-44"/>
                <a:ea typeface="Georgia" panose="02040502050405090303" pitchFamily="2" charset="-44"/>
                <a:sym typeface="Georgia" panose="02040502050405090303" pitchFamily="2" charset="-44"/>
              </a:rPr>
              <a:t>祝尔乐</a:t>
            </a:r>
            <a:endParaRPr lang="en-US" altLang="x-none" sz="1800" b="1" dirty="0">
              <a:solidFill>
                <a:schemeClr val="tx1"/>
              </a:solidFill>
              <a:latin typeface="Georgia" panose="02040502050405090303" pitchFamily="2" charset="-44"/>
              <a:ea typeface="Georgia" panose="02040502050405090303" pitchFamily="2" charset="-44"/>
              <a:sym typeface="Georgia" panose="02040502050405090303" pitchFamily="2" charset="-44"/>
            </a:endParaRPr>
          </a:p>
          <a:p>
            <a:pPr marL="0" lvl="0" indent="0" algn="ctr">
              <a:lnSpc>
                <a:spcPct val="130000"/>
              </a:lnSpc>
              <a:buNone/>
            </a:pPr>
            <a:r>
              <a:rPr lang="en-US" altLang="x-none" sz="1800" dirty="0" err="1">
                <a:solidFill>
                  <a:schemeClr val="tx1"/>
                </a:solidFill>
                <a:latin typeface="Georgia" panose="02040502050405090303" pitchFamily="2" charset="-44"/>
                <a:ea typeface="Georgia" panose="02040502050405090303" pitchFamily="2" charset="-44"/>
                <a:sym typeface="Georgia" panose="02040502050405090303" pitchFamily="2" charset="-44"/>
              </a:rPr>
              <a:t>CoAI</a:t>
            </a:r>
            <a:r>
              <a:rPr lang="en-US" altLang="x-none" sz="1800" dirty="0">
                <a:solidFill>
                  <a:schemeClr val="tx1"/>
                </a:solidFill>
                <a:latin typeface="Georgia" panose="02040502050405090303" pitchFamily="2" charset="-44"/>
                <a:ea typeface="Georgia" panose="02040502050405090303" pitchFamily="2" charset="-44"/>
                <a:sym typeface="Georgia" panose="02040502050405090303" pitchFamily="2" charset="-44"/>
              </a:rPr>
              <a:t> Group, Tsinghua University</a:t>
            </a:r>
          </a:p>
          <a:p>
            <a:pPr marL="0" lvl="0" indent="0" algn="ctr">
              <a:lnSpc>
                <a:spcPct val="130000"/>
              </a:lnSpc>
              <a:buNone/>
            </a:pPr>
            <a:r>
              <a:rPr lang="en-US" altLang="x-none" sz="1800" dirty="0" err="1">
                <a:ea typeface="Georgia" panose="02040502050405090303" pitchFamily="2" charset="-44"/>
                <a:sym typeface="Georgia" panose="02040502050405090303" pitchFamily="2" charset="-44"/>
              </a:rPr>
              <a:t>erler</a:t>
            </a:r>
            <a:r>
              <a:rPr lang="en-US" altLang="zh-CN" sz="1800" dirty="0" err="1">
                <a:ea typeface="Georgia" panose="02040502050405090303" pitchFamily="2" charset="-44"/>
                <a:sym typeface="Georgia" panose="02040502050405090303" pitchFamily="2" charset="-44"/>
              </a:rPr>
              <a:t>zhu@gmail.com</a:t>
            </a:r>
            <a:endParaRPr lang="en-US" altLang="x-none" sz="1800" dirty="0">
              <a:solidFill>
                <a:schemeClr val="tx1"/>
              </a:solidFill>
              <a:latin typeface="Georgia" panose="02040502050405090303" pitchFamily="2" charset="-44"/>
              <a:ea typeface="Georgia" panose="02040502050405090303" pitchFamily="2" charset="-44"/>
              <a:sym typeface="Georgia" panose="02040502050405090303" pitchFamily="2" charset="-44"/>
            </a:endParaRPr>
          </a:p>
        </p:txBody>
      </p:sp>
      <p:sp>
        <p:nvSpPr>
          <p:cNvPr id="7" name="矩形 6"/>
          <p:cNvSpPr/>
          <p:nvPr/>
        </p:nvSpPr>
        <p:spPr>
          <a:xfrm>
            <a:off x="0" y="845127"/>
            <a:ext cx="12191999" cy="2258118"/>
          </a:xfrm>
          <a:prstGeom prst="rect">
            <a:avLst/>
          </a:prstGeom>
          <a:gradFill flip="none" rotWithShape="1">
            <a:gsLst>
              <a:gs pos="6000">
                <a:schemeClr val="accent3">
                  <a:lumMod val="21000"/>
                  <a:alpha val="22000"/>
                </a:schemeClr>
              </a:gs>
              <a:gs pos="99000">
                <a:schemeClr val="accent3">
                  <a:lumMod val="100000"/>
                  <a:alpha val="16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标题 11"/>
          <p:cNvSpPr txBox="1"/>
          <p:nvPr/>
        </p:nvSpPr>
        <p:spPr>
          <a:xfrm>
            <a:off x="2385033" y="1268981"/>
            <a:ext cx="7421932" cy="1759349"/>
          </a:xfrm>
          <a:prstGeom prst="rect">
            <a:avLst/>
          </a:prstGeom>
        </p:spPr>
        <p:txBody>
          <a:bodyPr/>
          <a:lstStyle>
            <a:lvl1pPr algn="ctr" defTabSz="914400" rtl="0" eaLnBrk="1" latinLnBrk="0" hangingPunct="1">
              <a:lnSpc>
                <a:spcPct val="90000"/>
              </a:lnSpc>
              <a:spcBef>
                <a:spcPct val="0"/>
              </a:spcBef>
              <a:buNone/>
              <a:defRPr lang="zh-CN" altLang="en-US" sz="4500" b="1" kern="1200" dirty="0">
                <a:solidFill>
                  <a:schemeClr val="tx1"/>
                </a:solidFill>
                <a:latin typeface="Times New Roman" panose="02020603050405020304" pitchFamily="18" charset="0"/>
                <a:ea typeface="黑体" panose="02010609060101010101" charset="-122"/>
                <a:cs typeface="Times New Roman" panose="02020603050405020304" pitchFamily="18" charset="0"/>
                <a:sym typeface="Calibri" panose="020F0502020204030204" pitchFamily="34" charset="0"/>
              </a:defRPr>
            </a:lvl1pPr>
          </a:lstStyle>
          <a:p>
            <a:r>
              <a:rPr lang="zh-CN" altLang="en-US" sz="4000" dirty="0"/>
              <a:t>面向 </a:t>
            </a:r>
            <a:r>
              <a:rPr lang="en-US" altLang="zh-CN" sz="4000" dirty="0"/>
              <a:t>LLM </a:t>
            </a:r>
            <a:r>
              <a:rPr lang="zh-CN" altLang="en-US" sz="4000" dirty="0"/>
              <a:t>复杂任务场景的 </a:t>
            </a:r>
            <a:r>
              <a:rPr lang="en-US" altLang="zh-CN" sz="4000" dirty="0"/>
              <a:t>RL </a:t>
            </a:r>
            <a:r>
              <a:rPr lang="zh-CN" altLang="en-US" sz="4000" dirty="0"/>
              <a:t>数据选择与 </a:t>
            </a:r>
            <a:r>
              <a:rPr lang="en-US" altLang="zh-CN" sz="4000" dirty="0"/>
              <a:t>Scaling</a:t>
            </a:r>
          </a:p>
        </p:txBody>
      </p:sp>
      <p:sp>
        <p:nvSpPr>
          <p:cNvPr id="9" name="标题 11"/>
          <p:cNvSpPr txBox="1"/>
          <p:nvPr/>
        </p:nvSpPr>
        <p:spPr>
          <a:xfrm>
            <a:off x="0" y="3277715"/>
            <a:ext cx="12192000" cy="779464"/>
          </a:xfrm>
          <a:prstGeom prst="rect">
            <a:avLst/>
          </a:prstGeom>
        </p:spPr>
        <p:txBody>
          <a:bodyPr/>
          <a:lstStyle>
            <a:lvl1pPr algn="ctr" defTabSz="914400" rtl="0" eaLnBrk="1" latinLnBrk="0" hangingPunct="1">
              <a:lnSpc>
                <a:spcPct val="90000"/>
              </a:lnSpc>
              <a:spcBef>
                <a:spcPct val="0"/>
              </a:spcBef>
              <a:buNone/>
              <a:defRPr lang="zh-CN" altLang="en-US" sz="4500" b="1" kern="1200" dirty="0">
                <a:solidFill>
                  <a:schemeClr val="tx1"/>
                </a:solidFill>
                <a:latin typeface="Times New Roman" panose="02020603050405020304" pitchFamily="18" charset="0"/>
                <a:ea typeface="黑体" panose="02010609060101010101" charset="-122"/>
                <a:cs typeface="Times New Roman" panose="02020603050405020304" pitchFamily="18" charset="0"/>
                <a:sym typeface="Calibri" panose="020F0502020204030204" pitchFamily="34" charset="0"/>
              </a:defRPr>
            </a:lvl1pPr>
          </a:lstStyle>
          <a:p>
            <a:endParaRPr kumimoji="1" lang="en-US" sz="3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90CD0-B3CF-4EDA-BD55-97568451648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7CBE96F-99FC-9359-C32A-C67E99A9D7F5}"/>
              </a:ext>
            </a:extLst>
          </p:cNvPr>
          <p:cNvSpPr>
            <a:spLocks noGrp="1"/>
          </p:cNvSpPr>
          <p:nvPr>
            <p:ph type="title"/>
          </p:nvPr>
        </p:nvSpPr>
        <p:spPr/>
        <p:txBody>
          <a:bodyPr/>
          <a:lstStyle/>
          <a:p>
            <a:r>
              <a:rPr kumimoji="1" lang="zh-CN" altLang="en-US" dirty="0"/>
              <a:t>目录</a:t>
            </a:r>
          </a:p>
        </p:txBody>
      </p:sp>
      <p:sp>
        <p:nvSpPr>
          <p:cNvPr id="3" name="灯片编号占位符 2">
            <a:extLst>
              <a:ext uri="{FF2B5EF4-FFF2-40B4-BE49-F238E27FC236}">
                <a16:creationId xmlns:a16="http://schemas.microsoft.com/office/drawing/2014/main" id="{DABB4E4C-8E85-AD6B-1D62-F1CFA9E4C1A3}"/>
              </a:ext>
            </a:extLst>
          </p:cNvPr>
          <p:cNvSpPr>
            <a:spLocks noGrp="1"/>
          </p:cNvSpPr>
          <p:nvPr>
            <p:ph type="sldNum" sz="quarter" idx="10"/>
          </p:nvPr>
        </p:nvSpPr>
        <p:spPr/>
        <p:txBody>
          <a:bodyPr/>
          <a:lstStyle/>
          <a:p>
            <a:fld id="{302C3856-606A-2E43-AD29-7D4FD2F5BEC3}" type="slidenum">
              <a:rPr kumimoji="1" lang="zh-CN" altLang="en-US" smtClean="0"/>
              <a:t>1</a:t>
            </a:fld>
            <a:endParaRPr kumimoji="1" lang="zh-CN" altLang="en-US" sz="1800"/>
          </a:p>
        </p:txBody>
      </p:sp>
      <p:sp>
        <p:nvSpPr>
          <p:cNvPr id="4" name="内容占位符 3">
            <a:extLst>
              <a:ext uri="{FF2B5EF4-FFF2-40B4-BE49-F238E27FC236}">
                <a16:creationId xmlns:a16="http://schemas.microsoft.com/office/drawing/2014/main" id="{D2A09266-877F-AFCC-B50D-48DB62335285}"/>
              </a:ext>
            </a:extLst>
          </p:cNvPr>
          <p:cNvSpPr>
            <a:spLocks noGrp="1"/>
          </p:cNvSpPr>
          <p:nvPr>
            <p:ph sz="quarter" idx="11"/>
          </p:nvPr>
        </p:nvSpPr>
        <p:spPr>
          <a:xfrm>
            <a:off x="277092" y="1468583"/>
            <a:ext cx="10626436" cy="2852896"/>
          </a:xfrm>
        </p:spPr>
        <p:txBody>
          <a:bodyPr/>
          <a:lstStyle/>
          <a:p>
            <a:r>
              <a:rPr lang="zh-CN" altLang="en-US" dirty="0"/>
              <a:t>背景</a:t>
            </a:r>
            <a:endParaRPr lang="en-US" altLang="zh-CN" dirty="0"/>
          </a:p>
          <a:p>
            <a:r>
              <a:rPr kumimoji="1" lang="en-US" altLang="zh-CN" dirty="0"/>
              <a:t>Q1:</a:t>
            </a:r>
            <a:r>
              <a:rPr kumimoji="1" lang="zh-CN" altLang="en-US" dirty="0"/>
              <a:t> 怎样高效地选择 </a:t>
            </a:r>
            <a:r>
              <a:rPr kumimoji="1" lang="en-US" altLang="zh-CN" dirty="0"/>
              <a:t>RL</a:t>
            </a:r>
            <a:r>
              <a:rPr kumimoji="1" lang="zh-CN" altLang="en-US" dirty="0"/>
              <a:t> 数据？</a:t>
            </a:r>
            <a:r>
              <a:rPr kumimoji="1" lang="en-US" altLang="zh-CN" dirty="0"/>
              <a:t>(CROPI</a:t>
            </a:r>
            <a:r>
              <a:rPr kumimoji="1" lang="zh-CN" altLang="en-US" dirty="0"/>
              <a:t> </a:t>
            </a:r>
            <a:r>
              <a:rPr kumimoji="1" lang="en-US" altLang="zh-CN" dirty="0"/>
              <a:t>for</a:t>
            </a:r>
            <a:r>
              <a:rPr kumimoji="1" lang="zh-CN" altLang="en-US" dirty="0"/>
              <a:t> </a:t>
            </a:r>
            <a:r>
              <a:rPr kumimoji="1" lang="en-US" altLang="zh-CN" dirty="0"/>
              <a:t>RL</a:t>
            </a:r>
            <a:r>
              <a:rPr kumimoji="1" lang="zh-CN" altLang="en-US" dirty="0"/>
              <a:t> </a:t>
            </a:r>
            <a:r>
              <a:rPr kumimoji="1" lang="en-US" altLang="zh-CN" dirty="0"/>
              <a:t>data</a:t>
            </a:r>
            <a:r>
              <a:rPr kumimoji="1" lang="zh-CN" altLang="en-US" dirty="0"/>
              <a:t> </a:t>
            </a:r>
            <a:r>
              <a:rPr kumimoji="1" lang="en-US" altLang="zh-CN" dirty="0"/>
              <a:t>selection)</a:t>
            </a:r>
          </a:p>
          <a:p>
            <a:r>
              <a:rPr kumimoji="1" lang="en-US" altLang="zh-CN" dirty="0"/>
              <a:t>Q2:</a:t>
            </a:r>
            <a:r>
              <a:rPr kumimoji="1" lang="zh-CN" altLang="en-US" dirty="0"/>
              <a:t> 怎样合成高质量 </a:t>
            </a:r>
            <a:r>
              <a:rPr kumimoji="1" lang="en-US" altLang="zh-CN" dirty="0"/>
              <a:t>RL</a:t>
            </a:r>
            <a:r>
              <a:rPr kumimoji="1" lang="zh-CN" altLang="en-US" dirty="0"/>
              <a:t> 数据？</a:t>
            </a:r>
            <a:r>
              <a:rPr kumimoji="1" lang="en-US" altLang="zh-CN" dirty="0"/>
              <a:t> (CLI-Env</a:t>
            </a:r>
            <a:r>
              <a:rPr kumimoji="1" lang="zh-CN" altLang="en-US" dirty="0"/>
              <a:t> </a:t>
            </a:r>
            <a:r>
              <a:rPr kumimoji="1" lang="en-US" altLang="zh-CN" dirty="0"/>
              <a:t>Synthesis)</a:t>
            </a:r>
          </a:p>
          <a:p>
            <a:endParaRPr kumimoji="1" lang="zh-CN" altLang="en-US" dirty="0"/>
          </a:p>
        </p:txBody>
      </p:sp>
    </p:spTree>
    <p:extLst>
      <p:ext uri="{BB962C8B-B14F-4D97-AF65-F5344CB8AC3E}">
        <p14:creationId xmlns:p14="http://schemas.microsoft.com/office/powerpoint/2010/main" val="1968637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EC36B-C462-A88C-AE2A-88283A75BBF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780AFE6-C093-8DB5-A368-28955F0193FA}"/>
              </a:ext>
            </a:extLst>
          </p:cNvPr>
          <p:cNvSpPr>
            <a:spLocks noGrp="1"/>
          </p:cNvSpPr>
          <p:nvPr>
            <p:ph type="title"/>
          </p:nvPr>
        </p:nvSpPr>
        <p:spPr/>
        <p:txBody>
          <a:bodyPr/>
          <a:lstStyle/>
          <a:p>
            <a:r>
              <a:rPr kumimoji="1" lang="zh-CN" altLang="en-US" dirty="0"/>
              <a:t>目录</a:t>
            </a:r>
          </a:p>
        </p:txBody>
      </p:sp>
      <p:sp>
        <p:nvSpPr>
          <p:cNvPr id="3" name="灯片编号占位符 2">
            <a:extLst>
              <a:ext uri="{FF2B5EF4-FFF2-40B4-BE49-F238E27FC236}">
                <a16:creationId xmlns:a16="http://schemas.microsoft.com/office/drawing/2014/main" id="{E5265699-58C3-ED18-A605-124B577173CC}"/>
              </a:ext>
            </a:extLst>
          </p:cNvPr>
          <p:cNvSpPr>
            <a:spLocks noGrp="1"/>
          </p:cNvSpPr>
          <p:nvPr>
            <p:ph type="sldNum" sz="quarter" idx="10"/>
          </p:nvPr>
        </p:nvSpPr>
        <p:spPr/>
        <p:txBody>
          <a:bodyPr/>
          <a:lstStyle/>
          <a:p>
            <a:fld id="{302C3856-606A-2E43-AD29-7D4FD2F5BEC3}" type="slidenum">
              <a:rPr kumimoji="1" lang="zh-CN" altLang="en-US" smtClean="0"/>
              <a:t>2</a:t>
            </a:fld>
            <a:endParaRPr kumimoji="1" lang="zh-CN" altLang="en-US" sz="1800"/>
          </a:p>
        </p:txBody>
      </p:sp>
      <p:sp>
        <p:nvSpPr>
          <p:cNvPr id="4" name="内容占位符 3">
            <a:extLst>
              <a:ext uri="{FF2B5EF4-FFF2-40B4-BE49-F238E27FC236}">
                <a16:creationId xmlns:a16="http://schemas.microsoft.com/office/drawing/2014/main" id="{B93574E2-4294-20FB-8DD5-42665A8BEC88}"/>
              </a:ext>
            </a:extLst>
          </p:cNvPr>
          <p:cNvSpPr>
            <a:spLocks noGrp="1"/>
          </p:cNvSpPr>
          <p:nvPr>
            <p:ph sz="quarter" idx="11"/>
          </p:nvPr>
        </p:nvSpPr>
        <p:spPr>
          <a:xfrm>
            <a:off x="277092" y="1468583"/>
            <a:ext cx="10626436" cy="2852896"/>
          </a:xfrm>
        </p:spPr>
        <p:txBody>
          <a:bodyPr/>
          <a:lstStyle/>
          <a:p>
            <a:r>
              <a:rPr lang="zh-CN" altLang="en-US" dirty="0">
                <a:solidFill>
                  <a:srgbClr val="FF0000"/>
                </a:solidFill>
              </a:rPr>
              <a:t>背景</a:t>
            </a:r>
            <a:endParaRPr lang="en-US" altLang="zh-CN" dirty="0">
              <a:solidFill>
                <a:srgbClr val="FF0000"/>
              </a:solidFill>
            </a:endParaRPr>
          </a:p>
          <a:p>
            <a:r>
              <a:rPr kumimoji="1" lang="en-US" altLang="zh-CN" dirty="0"/>
              <a:t>Q1:</a:t>
            </a:r>
            <a:r>
              <a:rPr kumimoji="1" lang="zh-CN" altLang="en-US" dirty="0"/>
              <a:t> 怎样高效地选择 </a:t>
            </a:r>
            <a:r>
              <a:rPr kumimoji="1" lang="en-US" altLang="zh-CN" dirty="0"/>
              <a:t>RL</a:t>
            </a:r>
            <a:r>
              <a:rPr kumimoji="1" lang="zh-CN" altLang="en-US" dirty="0"/>
              <a:t> 数据？</a:t>
            </a:r>
            <a:r>
              <a:rPr kumimoji="1" lang="en-US" altLang="zh-CN" dirty="0"/>
              <a:t>(CROPI</a:t>
            </a:r>
            <a:r>
              <a:rPr kumimoji="1" lang="zh-CN" altLang="en-US" dirty="0"/>
              <a:t> </a:t>
            </a:r>
            <a:r>
              <a:rPr kumimoji="1" lang="en-US" altLang="zh-CN" dirty="0"/>
              <a:t>for</a:t>
            </a:r>
            <a:r>
              <a:rPr kumimoji="1" lang="zh-CN" altLang="en-US" dirty="0"/>
              <a:t> </a:t>
            </a:r>
            <a:r>
              <a:rPr kumimoji="1" lang="en-US" altLang="zh-CN" dirty="0"/>
              <a:t>RL</a:t>
            </a:r>
            <a:r>
              <a:rPr kumimoji="1" lang="zh-CN" altLang="en-US" dirty="0"/>
              <a:t> </a:t>
            </a:r>
            <a:r>
              <a:rPr kumimoji="1" lang="en-US" altLang="zh-CN" dirty="0"/>
              <a:t>data</a:t>
            </a:r>
            <a:r>
              <a:rPr kumimoji="1" lang="zh-CN" altLang="en-US" dirty="0"/>
              <a:t> </a:t>
            </a:r>
            <a:r>
              <a:rPr kumimoji="1" lang="en-US" altLang="zh-CN" dirty="0"/>
              <a:t>selection)</a:t>
            </a:r>
          </a:p>
          <a:p>
            <a:r>
              <a:rPr kumimoji="1" lang="en-US" altLang="zh-CN" dirty="0"/>
              <a:t>Q2:</a:t>
            </a:r>
            <a:r>
              <a:rPr kumimoji="1" lang="zh-CN" altLang="en-US" dirty="0"/>
              <a:t> 怎样合成高质量 </a:t>
            </a:r>
            <a:r>
              <a:rPr kumimoji="1" lang="en-US" altLang="zh-CN" dirty="0"/>
              <a:t>RL</a:t>
            </a:r>
            <a:r>
              <a:rPr kumimoji="1" lang="zh-CN" altLang="en-US" dirty="0"/>
              <a:t> 数据？</a:t>
            </a:r>
            <a:r>
              <a:rPr kumimoji="1" lang="en-US" altLang="zh-CN" dirty="0"/>
              <a:t> (CLI-Env</a:t>
            </a:r>
            <a:r>
              <a:rPr kumimoji="1" lang="zh-CN" altLang="en-US" dirty="0"/>
              <a:t> </a:t>
            </a:r>
            <a:r>
              <a:rPr kumimoji="1" lang="en-US" altLang="zh-CN" dirty="0"/>
              <a:t>Synthesis)</a:t>
            </a:r>
          </a:p>
          <a:p>
            <a:endParaRPr kumimoji="1" lang="zh-CN" altLang="en-US" dirty="0"/>
          </a:p>
        </p:txBody>
      </p:sp>
    </p:spTree>
    <p:extLst>
      <p:ext uri="{BB962C8B-B14F-4D97-AF65-F5344CB8AC3E}">
        <p14:creationId xmlns:p14="http://schemas.microsoft.com/office/powerpoint/2010/main" val="1559980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BDF55D-46AF-B1E7-431D-FA6B0C94700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1E7FD50-72B4-C820-EFBC-6AE09B0E1038}"/>
              </a:ext>
            </a:extLst>
          </p:cNvPr>
          <p:cNvSpPr>
            <a:spLocks noGrp="1"/>
          </p:cNvSpPr>
          <p:nvPr>
            <p:ph type="title"/>
          </p:nvPr>
        </p:nvSpPr>
        <p:spPr>
          <a:xfrm>
            <a:off x="277092" y="398178"/>
            <a:ext cx="10626436" cy="566537"/>
          </a:xfrm>
        </p:spPr>
        <p:txBody>
          <a:bodyPr/>
          <a:lstStyle/>
          <a:p>
            <a:r>
              <a:rPr kumimoji="1" lang="zh-CN" altLang="en-US" sz="2800" dirty="0"/>
              <a:t>背景</a:t>
            </a:r>
          </a:p>
        </p:txBody>
      </p:sp>
      <p:sp>
        <p:nvSpPr>
          <p:cNvPr id="3" name="灯片编号占位符 2">
            <a:extLst>
              <a:ext uri="{FF2B5EF4-FFF2-40B4-BE49-F238E27FC236}">
                <a16:creationId xmlns:a16="http://schemas.microsoft.com/office/drawing/2014/main" id="{A42135FB-BDDE-AC4E-8B13-EFFAFDE67C5F}"/>
              </a:ext>
            </a:extLst>
          </p:cNvPr>
          <p:cNvSpPr>
            <a:spLocks noGrp="1"/>
          </p:cNvSpPr>
          <p:nvPr>
            <p:ph type="sldNum" sz="quarter" idx="10"/>
          </p:nvPr>
        </p:nvSpPr>
        <p:spPr/>
        <p:txBody>
          <a:bodyPr/>
          <a:lstStyle/>
          <a:p>
            <a:fld id="{302C3856-606A-2E43-AD29-7D4FD2F5BEC3}" type="slidenum">
              <a:rPr kumimoji="1" lang="zh-CN" altLang="en-US" smtClean="0"/>
              <a:t>3</a:t>
            </a:fld>
            <a:endParaRPr kumimoji="1" lang="zh-CN" altLang="en-US" sz="1800"/>
          </a:p>
        </p:txBody>
      </p:sp>
      <p:sp>
        <p:nvSpPr>
          <p:cNvPr id="4" name="内容占位符 3">
            <a:extLst>
              <a:ext uri="{FF2B5EF4-FFF2-40B4-BE49-F238E27FC236}">
                <a16:creationId xmlns:a16="http://schemas.microsoft.com/office/drawing/2014/main" id="{B8634BA3-D7D6-BE6F-9DB0-CEB16E8FF026}"/>
              </a:ext>
            </a:extLst>
          </p:cNvPr>
          <p:cNvSpPr>
            <a:spLocks noGrp="1"/>
          </p:cNvSpPr>
          <p:nvPr>
            <p:ph sz="quarter" idx="11"/>
          </p:nvPr>
        </p:nvSpPr>
        <p:spPr>
          <a:xfrm>
            <a:off x="277092" y="1468583"/>
            <a:ext cx="10626436" cy="2852896"/>
          </a:xfrm>
        </p:spPr>
        <p:txBody>
          <a:bodyPr/>
          <a:lstStyle/>
          <a:p>
            <a:r>
              <a:rPr kumimoji="1" lang="en-US" altLang="zh-CN" dirty="0"/>
              <a:t>RLVR</a:t>
            </a:r>
          </a:p>
          <a:p>
            <a:pPr lvl="1"/>
            <a:r>
              <a:rPr kumimoji="1" lang="zh-CN" altLang="en-US" dirty="0"/>
              <a:t>从</a:t>
            </a:r>
            <a:r>
              <a:rPr kumimoji="1" lang="en-US" altLang="zh-CN" dirty="0"/>
              <a:t>O1</a:t>
            </a:r>
            <a:r>
              <a:rPr kumimoji="1" lang="zh-CN" altLang="en-US" dirty="0"/>
              <a:t>发布以来，</a:t>
            </a:r>
            <a:r>
              <a:rPr kumimoji="1" lang="en-US" altLang="zh-CN" dirty="0"/>
              <a:t>Reinforcement</a:t>
            </a:r>
            <a:r>
              <a:rPr kumimoji="1" lang="zh-CN" altLang="en-US" dirty="0"/>
              <a:t> </a:t>
            </a:r>
            <a:r>
              <a:rPr kumimoji="1" lang="en-US" altLang="zh-CN" dirty="0"/>
              <a:t>Learning</a:t>
            </a:r>
            <a:r>
              <a:rPr kumimoji="1" lang="zh-CN" altLang="en-US" dirty="0"/>
              <a:t> </a:t>
            </a:r>
            <a:r>
              <a:rPr kumimoji="1" lang="en-US" altLang="zh-CN" dirty="0"/>
              <a:t>from</a:t>
            </a:r>
            <a:r>
              <a:rPr kumimoji="1" lang="zh-CN" altLang="en-US" dirty="0"/>
              <a:t> </a:t>
            </a:r>
            <a:r>
              <a:rPr kumimoji="1" lang="en-US" altLang="zh-CN" dirty="0"/>
              <a:t>Verifiable</a:t>
            </a:r>
            <a:r>
              <a:rPr kumimoji="1" lang="zh-CN" altLang="en-US" dirty="0"/>
              <a:t> </a:t>
            </a:r>
            <a:r>
              <a:rPr kumimoji="1" lang="en-US" altLang="zh-CN" dirty="0"/>
              <a:t>Rewards</a:t>
            </a:r>
            <a:r>
              <a:rPr kumimoji="1" lang="zh-CN" altLang="en-US" dirty="0"/>
              <a:t> </a:t>
            </a:r>
            <a:r>
              <a:rPr kumimoji="1" lang="en-US" altLang="zh-CN" dirty="0"/>
              <a:t>(RLVR)</a:t>
            </a:r>
            <a:r>
              <a:rPr kumimoji="1" lang="zh-CN" altLang="en-US" dirty="0"/>
              <a:t>成为了一种有效提升模型性能的手段 ，</a:t>
            </a:r>
            <a:r>
              <a:rPr kumimoji="1" lang="en-US" altLang="zh-CN" dirty="0"/>
              <a:t>GPT,</a:t>
            </a:r>
            <a:r>
              <a:rPr kumimoji="1" lang="zh-CN" altLang="en-US" dirty="0"/>
              <a:t> </a:t>
            </a:r>
            <a:r>
              <a:rPr kumimoji="1" lang="en-US" altLang="zh-CN" dirty="0"/>
              <a:t>DeepSeek,</a:t>
            </a:r>
            <a:r>
              <a:rPr kumimoji="1" lang="zh-CN" altLang="en-US" dirty="0"/>
              <a:t> </a:t>
            </a:r>
            <a:r>
              <a:rPr kumimoji="1" lang="en-US" altLang="zh-CN" dirty="0"/>
              <a:t>Claude,</a:t>
            </a:r>
            <a:r>
              <a:rPr kumimoji="1" lang="zh-CN" altLang="en-US" dirty="0"/>
              <a:t> </a:t>
            </a:r>
            <a:r>
              <a:rPr kumimoji="1" lang="en-US" altLang="zh-CN" dirty="0"/>
              <a:t>GLM</a:t>
            </a:r>
            <a:r>
              <a:rPr kumimoji="1" lang="zh-CN" altLang="en-US" dirty="0"/>
              <a:t> 等前沿模型都通过大规模 </a:t>
            </a:r>
            <a:r>
              <a:rPr kumimoji="1" lang="en-US" altLang="zh-CN" dirty="0"/>
              <a:t>RL</a:t>
            </a:r>
            <a:r>
              <a:rPr kumimoji="1" lang="zh-CN" altLang="en-US" dirty="0"/>
              <a:t> 提升模型的 </a:t>
            </a:r>
            <a:r>
              <a:rPr kumimoji="1" lang="en-US" altLang="zh-CN" dirty="0"/>
              <a:t>Reasoning</a:t>
            </a:r>
            <a:r>
              <a:rPr kumimoji="1" lang="zh-CN" altLang="en-US" dirty="0"/>
              <a:t> 和 </a:t>
            </a:r>
            <a:r>
              <a:rPr kumimoji="1" lang="en-US" altLang="zh-CN" dirty="0"/>
              <a:t>Agentic</a:t>
            </a:r>
            <a:r>
              <a:rPr kumimoji="1" lang="zh-CN" altLang="en-US" dirty="0"/>
              <a:t> 能力。</a:t>
            </a:r>
            <a:endParaRPr kumimoji="1" lang="en-US" altLang="zh-CN" dirty="0"/>
          </a:p>
          <a:p>
            <a:pPr lvl="1"/>
            <a:r>
              <a:rPr kumimoji="1" lang="en-US" altLang="zh-CN" dirty="0"/>
              <a:t>RL</a:t>
            </a:r>
            <a:r>
              <a:rPr kumimoji="1" lang="zh-CN" altLang="en-US" dirty="0"/>
              <a:t> </a:t>
            </a:r>
            <a:r>
              <a:rPr kumimoji="1" lang="en-US" altLang="zh-CN" dirty="0"/>
              <a:t>=</a:t>
            </a:r>
            <a:r>
              <a:rPr kumimoji="1" lang="zh-CN" altLang="en-US" dirty="0"/>
              <a:t> </a:t>
            </a:r>
            <a:r>
              <a:rPr kumimoji="1" lang="en-US" altLang="zh-CN" dirty="0"/>
              <a:t>Infra</a:t>
            </a:r>
            <a:r>
              <a:rPr kumimoji="1" lang="zh-CN" altLang="en-US" dirty="0"/>
              <a:t> </a:t>
            </a:r>
            <a:r>
              <a:rPr kumimoji="1" lang="en-US" altLang="zh-CN" dirty="0"/>
              <a:t>+</a:t>
            </a:r>
            <a:r>
              <a:rPr kumimoji="1" lang="zh-CN" altLang="en-US" dirty="0"/>
              <a:t> </a:t>
            </a:r>
            <a:r>
              <a:rPr kumimoji="1" lang="en-US" altLang="zh-CN" dirty="0">
                <a:solidFill>
                  <a:srgbClr val="FF0000"/>
                </a:solidFill>
              </a:rPr>
              <a:t>Data</a:t>
            </a:r>
            <a:r>
              <a:rPr kumimoji="1" lang="zh-CN" altLang="en-US" dirty="0"/>
              <a:t> </a:t>
            </a:r>
            <a:r>
              <a:rPr kumimoji="1" lang="en-US" altLang="zh-CN" dirty="0"/>
              <a:t>+</a:t>
            </a:r>
            <a:r>
              <a:rPr kumimoji="1" lang="zh-CN" altLang="en-US" dirty="0"/>
              <a:t> </a:t>
            </a:r>
            <a:r>
              <a:rPr kumimoji="1" lang="en-US" altLang="zh-CN" dirty="0"/>
              <a:t>Algorithm</a:t>
            </a:r>
          </a:p>
          <a:p>
            <a:pPr lvl="1"/>
            <a:r>
              <a:rPr kumimoji="1" lang="en-US" altLang="zh-CN" dirty="0"/>
              <a:t>Our</a:t>
            </a:r>
            <a:r>
              <a:rPr kumimoji="1" lang="zh-CN" altLang="en-US" dirty="0"/>
              <a:t> </a:t>
            </a:r>
            <a:r>
              <a:rPr kumimoji="1" lang="en-US" altLang="zh-CN" dirty="0"/>
              <a:t>focus:</a:t>
            </a:r>
            <a:r>
              <a:rPr kumimoji="1" lang="zh-CN" altLang="en-US" dirty="0"/>
              <a:t> </a:t>
            </a:r>
            <a:r>
              <a:rPr kumimoji="1" lang="en-US" altLang="zh-CN" dirty="0"/>
              <a:t>Data</a:t>
            </a:r>
          </a:p>
          <a:p>
            <a:pPr lvl="1"/>
            <a:endParaRPr kumimoji="1" lang="en-US" altLang="zh-CN" dirty="0"/>
          </a:p>
          <a:p>
            <a:pPr lvl="1"/>
            <a:endParaRPr kumimoji="1" lang="en-US" altLang="zh-CN" dirty="0"/>
          </a:p>
          <a:p>
            <a:pPr lvl="1"/>
            <a:endParaRPr kumimoji="1" lang="en-US" altLang="zh-CN" dirty="0"/>
          </a:p>
          <a:p>
            <a:pPr lvl="2"/>
            <a:endParaRPr kumimoji="1" lang="en-US" altLang="zh-CN" dirty="0"/>
          </a:p>
        </p:txBody>
      </p:sp>
    </p:spTree>
    <p:extLst>
      <p:ext uri="{BB962C8B-B14F-4D97-AF65-F5344CB8AC3E}">
        <p14:creationId xmlns:p14="http://schemas.microsoft.com/office/powerpoint/2010/main" val="23898075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0840C-C410-33FF-53ED-E8EBD06E6D2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92827776-8787-AEA7-1501-1B944023FE09}"/>
              </a:ext>
            </a:extLst>
          </p:cNvPr>
          <p:cNvSpPr>
            <a:spLocks noGrp="1"/>
          </p:cNvSpPr>
          <p:nvPr>
            <p:ph type="title"/>
          </p:nvPr>
        </p:nvSpPr>
        <p:spPr>
          <a:xfrm>
            <a:off x="277092" y="398178"/>
            <a:ext cx="10626436" cy="566537"/>
          </a:xfrm>
        </p:spPr>
        <p:txBody>
          <a:bodyPr/>
          <a:lstStyle/>
          <a:p>
            <a:r>
              <a:rPr kumimoji="1" lang="zh-CN" altLang="en-US" sz="2800" dirty="0"/>
              <a:t>背景</a:t>
            </a:r>
          </a:p>
        </p:txBody>
      </p:sp>
      <p:sp>
        <p:nvSpPr>
          <p:cNvPr id="3" name="灯片编号占位符 2">
            <a:extLst>
              <a:ext uri="{FF2B5EF4-FFF2-40B4-BE49-F238E27FC236}">
                <a16:creationId xmlns:a16="http://schemas.microsoft.com/office/drawing/2014/main" id="{21A4475D-51E7-B2D1-E79C-61059099C757}"/>
              </a:ext>
            </a:extLst>
          </p:cNvPr>
          <p:cNvSpPr>
            <a:spLocks noGrp="1"/>
          </p:cNvSpPr>
          <p:nvPr>
            <p:ph type="sldNum" sz="quarter" idx="10"/>
          </p:nvPr>
        </p:nvSpPr>
        <p:spPr/>
        <p:txBody>
          <a:bodyPr/>
          <a:lstStyle/>
          <a:p>
            <a:fld id="{302C3856-606A-2E43-AD29-7D4FD2F5BEC3}" type="slidenum">
              <a:rPr kumimoji="1" lang="zh-CN" altLang="en-US" smtClean="0"/>
              <a:t>4</a:t>
            </a:fld>
            <a:endParaRPr kumimoji="1" lang="zh-CN" altLang="en-US" sz="1800"/>
          </a:p>
        </p:txBody>
      </p:sp>
      <mc:AlternateContent xmlns:mc="http://schemas.openxmlformats.org/markup-compatibility/2006" xmlns:a14="http://schemas.microsoft.com/office/drawing/2010/main">
        <mc:Choice Requires="a14">
          <p:sp>
            <p:nvSpPr>
              <p:cNvPr id="4" name="内容占位符 3">
                <a:extLst>
                  <a:ext uri="{FF2B5EF4-FFF2-40B4-BE49-F238E27FC236}">
                    <a16:creationId xmlns:a16="http://schemas.microsoft.com/office/drawing/2014/main" id="{000AA14C-C76A-BCD6-9BCE-B11969882784}"/>
                  </a:ext>
                </a:extLst>
              </p:cNvPr>
              <p:cNvSpPr>
                <a:spLocks noGrp="1"/>
              </p:cNvSpPr>
              <p:nvPr>
                <p:ph sz="quarter" idx="11"/>
              </p:nvPr>
            </p:nvSpPr>
            <p:spPr>
              <a:xfrm>
                <a:off x="277092" y="1468583"/>
                <a:ext cx="10626436" cy="2852896"/>
              </a:xfrm>
            </p:spPr>
            <p:txBody>
              <a:bodyPr/>
              <a:lstStyle/>
              <a:p>
                <a:r>
                  <a:rPr kumimoji="1" lang="en-US" altLang="zh-CN" dirty="0"/>
                  <a:t>RL</a:t>
                </a:r>
                <a:r>
                  <a:rPr kumimoji="1" lang="zh-CN" altLang="en-US" dirty="0"/>
                  <a:t> 和监督学习（</a:t>
                </a:r>
                <a:r>
                  <a:rPr kumimoji="1" lang="en-US" altLang="zh-CN" dirty="0"/>
                  <a:t>PT/SFT</a:t>
                </a:r>
                <a:r>
                  <a:rPr kumimoji="1" lang="zh-CN" altLang="en-US" dirty="0"/>
                  <a:t>）的核心区别</a:t>
                </a:r>
                <a:endParaRPr kumimoji="1" lang="en-US" altLang="zh-CN" dirty="0"/>
              </a:p>
              <a:p>
                <a:pPr lvl="1"/>
                <a:r>
                  <a:rPr kumimoji="1" lang="en-US" altLang="zh-CN" dirty="0"/>
                  <a:t>SFT</a:t>
                </a:r>
                <a:r>
                  <a:rPr kumimoji="1" lang="zh-CN" altLang="en-US" dirty="0"/>
                  <a:t> </a:t>
                </a:r>
                <a:r>
                  <a:rPr kumimoji="1" lang="en-US" altLang="zh-CN" dirty="0"/>
                  <a:t>/</a:t>
                </a:r>
                <a:r>
                  <a:rPr kumimoji="1" lang="zh-CN" altLang="en-US" dirty="0"/>
                  <a:t> </a:t>
                </a:r>
                <a:r>
                  <a:rPr kumimoji="1" lang="en-US" altLang="zh-CN" dirty="0"/>
                  <a:t>PT</a:t>
                </a:r>
              </a:p>
              <a:p>
                <a:pPr lvl="2"/>
                <a:r>
                  <a:rPr kumimoji="1" lang="zh-CN" altLang="en-US" dirty="0"/>
                  <a:t>最大似然估计，给定数据</a:t>
                </a:r>
                <a:r>
                  <a:rPr kumimoji="1" lang="en-US" altLang="zh-CN" dirty="0" err="1"/>
                  <a:t>x,y</a:t>
                </a:r>
                <a:r>
                  <a:rPr kumimoji="1" lang="zh-CN" altLang="en-US" dirty="0"/>
                  <a:t>，可以直接获取梯度</a:t>
                </a:r>
                <a:endParaRPr kumimoji="1" lang="en-US" altLang="zh-CN" dirty="0"/>
              </a:p>
              <a:p>
                <a:pPr lvl="2"/>
                <a:endParaRPr kumimoji="1" lang="en-US" altLang="zh-CN" dirty="0"/>
              </a:p>
              <a:p>
                <a:pPr marL="457200" lvl="1" indent="0">
                  <a:buNone/>
                </a:pPr>
                <a:endParaRPr kumimoji="1" lang="en-US" altLang="zh-CN" dirty="0"/>
              </a:p>
              <a:p>
                <a:pPr lvl="1"/>
                <a:r>
                  <a:rPr kumimoji="1" lang="en-US" altLang="zh-CN" dirty="0"/>
                  <a:t>RL</a:t>
                </a:r>
                <a:r>
                  <a:rPr kumimoji="1" lang="zh-CN" altLang="en-US" dirty="0"/>
                  <a:t> 的训练目标</a:t>
                </a:r>
                <a:endParaRPr kumimoji="1" lang="en-US" altLang="zh-CN" dirty="0"/>
              </a:p>
              <a:p>
                <a:pPr lvl="2"/>
                <a:r>
                  <a:rPr kumimoji="1" lang="en-US" altLang="zh-CN" dirty="0"/>
                  <a:t>RL</a:t>
                </a:r>
                <a:r>
                  <a:rPr kumimoji="1" lang="zh-CN" altLang="en-US" dirty="0"/>
                  <a:t> 需要针对当前</a:t>
                </a:r>
                <a:r>
                  <a:rPr kumimoji="1" lang="en-US" altLang="zh-CN" dirty="0"/>
                  <a:t>Policy</a:t>
                </a:r>
                <a:r>
                  <a:rPr kumimoji="1" lang="zh-CN" altLang="en-US" dirty="0"/>
                  <a:t> 采样（</a:t>
                </a:r>
                <a:r>
                  <a:rPr kumimoji="1" lang="en-US" altLang="zh-CN" dirty="0"/>
                  <a:t>Rollout</a:t>
                </a:r>
                <a:r>
                  <a:rPr kumimoji="1" lang="zh-CN" altLang="en-US" dirty="0"/>
                  <a:t>），拿到奖励之后才有梯度信号</a:t>
                </a:r>
                <a:endParaRPr kumimoji="1" lang="en-US" altLang="zh-CN" dirty="0"/>
              </a:p>
              <a:p>
                <a:pPr lvl="2"/>
                <a:r>
                  <a:rPr kumimoji="1" lang="en-US" altLang="zh-CN" dirty="0"/>
                  <a:t>RL</a:t>
                </a:r>
                <a:r>
                  <a:rPr kumimoji="1" lang="zh-CN" altLang="en-US" dirty="0"/>
                  <a:t> 的数据（输入</a:t>
                </a:r>
                <a:r>
                  <a:rPr kumimoji="1" lang="en-US" altLang="zh-CN" dirty="0"/>
                  <a:t>x,</a:t>
                </a:r>
                <a:r>
                  <a:rPr kumimoji="1" lang="zh-CN" altLang="en-US" dirty="0"/>
                  <a:t> 奖励</a:t>
                </a:r>
                <a:r>
                  <a:rPr kumimoji="1" lang="en-US" altLang="zh-CN" dirty="0"/>
                  <a:t>R</a:t>
                </a:r>
                <a:r>
                  <a:rPr kumimoji="1" lang="zh-CN" altLang="en-US" dirty="0"/>
                  <a:t>）质量</a:t>
                </a:r>
                <a:r>
                  <a:rPr kumimoji="1" lang="zh-CN" altLang="en-US" b="1" dirty="0"/>
                  <a:t>取决于被训练 </a:t>
                </a:r>
                <a:r>
                  <a:rPr kumimoji="1" lang="en-US" altLang="zh-CN" b="1" dirty="0"/>
                  <a:t>Policy</a:t>
                </a:r>
                <a:r>
                  <a:rPr kumimoji="1" lang="zh-CN" altLang="en-US" b="1" dirty="0"/>
                  <a:t> （</a:t>
                </a:r>
                <a14:m>
                  <m:oMath xmlns:m="http://schemas.openxmlformats.org/officeDocument/2006/math">
                    <m:sSub>
                      <m:sSubPr>
                        <m:ctrlPr>
                          <a:rPr kumimoji="1" lang="en-US" altLang="zh-CN" b="1" i="1" smtClean="0">
                            <a:latin typeface="Cambria Math" panose="02040503050406030204" pitchFamily="18" charset="0"/>
                          </a:rPr>
                        </m:ctrlPr>
                      </m:sSubPr>
                      <m:e>
                        <m:r>
                          <a:rPr kumimoji="1" lang="en-US" altLang="zh-CN" b="1" i="1" smtClean="0">
                            <a:latin typeface="Cambria Math" panose="02040503050406030204" pitchFamily="18" charset="0"/>
                          </a:rPr>
                          <m:t>𝝅</m:t>
                        </m:r>
                      </m:e>
                      <m:sub>
                        <m:r>
                          <a:rPr kumimoji="1" lang="en-US" altLang="zh-CN" b="1" i="1" smtClean="0">
                            <a:latin typeface="Cambria Math" panose="02040503050406030204" pitchFamily="18" charset="0"/>
                          </a:rPr>
                          <m:t>𝜽</m:t>
                        </m:r>
                      </m:sub>
                    </m:sSub>
                  </m:oMath>
                </a14:m>
                <a:r>
                  <a:rPr kumimoji="1" lang="zh-CN" altLang="en-US" b="1" dirty="0"/>
                  <a:t>）本身的能力</a:t>
                </a:r>
                <a:r>
                  <a:rPr kumimoji="1" lang="zh-CN" altLang="en-US" dirty="0"/>
                  <a:t>，而 </a:t>
                </a:r>
                <a:r>
                  <a:rPr kumimoji="1" lang="en-US" altLang="zh-CN" dirty="0"/>
                  <a:t>SFT</a:t>
                </a:r>
                <a:r>
                  <a:rPr kumimoji="1" lang="zh-CN" altLang="en-US" dirty="0"/>
                  <a:t> 的数据质量往往与被训练模型没有直接的联系</a:t>
                </a:r>
                <a:endParaRPr kumimoji="1" lang="en-US" altLang="zh-CN" dirty="0"/>
              </a:p>
              <a:p>
                <a:pPr lvl="2"/>
                <a:r>
                  <a:rPr kumimoji="1" lang="zh-CN" altLang="en-US" dirty="0"/>
                  <a:t>如何构建和选择</a:t>
                </a:r>
                <a:r>
                  <a:rPr kumimoji="1" lang="zh-CN" altLang="en-US" b="1" dirty="0"/>
                  <a:t>针对模型当前能力的</a:t>
                </a:r>
                <a:r>
                  <a:rPr kumimoji="1" lang="en-US" altLang="zh-CN" b="1" dirty="0"/>
                  <a:t>RL</a:t>
                </a:r>
                <a:r>
                  <a:rPr kumimoji="1" lang="zh-CN" altLang="en-US" b="1" dirty="0"/>
                  <a:t>数据</a:t>
                </a:r>
                <a:r>
                  <a:rPr kumimoji="1" lang="zh-CN" altLang="en-US" dirty="0"/>
                  <a:t>？</a:t>
                </a:r>
                <a:endParaRPr kumimoji="1" lang="en-US" altLang="zh-CN" dirty="0"/>
              </a:p>
              <a:p>
                <a:pPr lvl="1"/>
                <a:endParaRPr kumimoji="1" lang="en-US" altLang="zh-CN" dirty="0"/>
              </a:p>
              <a:p>
                <a:pPr lvl="1"/>
                <a:endParaRPr kumimoji="1" lang="en-US" altLang="zh-CN" dirty="0"/>
              </a:p>
              <a:p>
                <a:pPr lvl="1"/>
                <a:endParaRPr kumimoji="1" lang="en-US" altLang="zh-CN" dirty="0"/>
              </a:p>
              <a:p>
                <a:pPr lvl="2"/>
                <a:endParaRPr kumimoji="1" lang="en-US" altLang="zh-CN" dirty="0"/>
              </a:p>
            </p:txBody>
          </p:sp>
        </mc:Choice>
        <mc:Fallback xmlns="">
          <p:sp>
            <p:nvSpPr>
              <p:cNvPr id="4" name="内容占位符 3">
                <a:extLst>
                  <a:ext uri="{FF2B5EF4-FFF2-40B4-BE49-F238E27FC236}">
                    <a16:creationId xmlns:a16="http://schemas.microsoft.com/office/drawing/2014/main" id="{000AA14C-C76A-BCD6-9BCE-B11969882784}"/>
                  </a:ext>
                </a:extLst>
              </p:cNvPr>
              <p:cNvSpPr>
                <a:spLocks noGrp="1" noRot="1" noChangeAspect="1" noMove="1" noResize="1" noEditPoints="1" noAdjustHandles="1" noChangeArrowheads="1" noChangeShapeType="1" noTextEdit="1"/>
              </p:cNvSpPr>
              <p:nvPr>
                <p:ph sz="quarter" idx="11"/>
              </p:nvPr>
            </p:nvSpPr>
            <p:spPr>
              <a:xfrm>
                <a:off x="277092" y="1468583"/>
                <a:ext cx="10626436" cy="2852896"/>
              </a:xfrm>
              <a:blipFill>
                <a:blip r:embed="rId3"/>
                <a:stretch>
                  <a:fillRect l="-239" t="-442" b="-35841"/>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50762B4D-6164-DD15-573D-658D08FC9562}"/>
              </a:ext>
            </a:extLst>
          </p:cNvPr>
          <p:cNvPicPr>
            <a:picLocks noChangeAspect="1"/>
          </p:cNvPicPr>
          <p:nvPr/>
        </p:nvPicPr>
        <p:blipFill>
          <a:blip r:embed="rId4"/>
          <a:srcRect l="7768" b="17538"/>
          <a:stretch>
            <a:fillRect/>
          </a:stretch>
        </p:blipFill>
        <p:spPr>
          <a:xfrm>
            <a:off x="2937752" y="2822074"/>
            <a:ext cx="3670905" cy="854981"/>
          </a:xfrm>
          <a:prstGeom prst="rect">
            <a:avLst/>
          </a:prstGeom>
        </p:spPr>
      </p:pic>
      <p:pic>
        <p:nvPicPr>
          <p:cNvPr id="8" name="图片 7">
            <a:extLst>
              <a:ext uri="{FF2B5EF4-FFF2-40B4-BE49-F238E27FC236}">
                <a16:creationId xmlns:a16="http://schemas.microsoft.com/office/drawing/2014/main" id="{C8991B21-09BC-80D5-D789-061598900B9E}"/>
              </a:ext>
            </a:extLst>
          </p:cNvPr>
          <p:cNvPicPr>
            <a:picLocks noChangeAspect="1"/>
          </p:cNvPicPr>
          <p:nvPr/>
        </p:nvPicPr>
        <p:blipFill>
          <a:blip r:embed="rId5"/>
          <a:stretch>
            <a:fillRect/>
          </a:stretch>
        </p:blipFill>
        <p:spPr>
          <a:xfrm>
            <a:off x="3263887" y="5422996"/>
            <a:ext cx="4536114" cy="1036826"/>
          </a:xfrm>
          <a:prstGeom prst="rect">
            <a:avLst/>
          </a:prstGeom>
        </p:spPr>
      </p:pic>
    </p:spTree>
    <p:extLst>
      <p:ext uri="{BB962C8B-B14F-4D97-AF65-F5344CB8AC3E}">
        <p14:creationId xmlns:p14="http://schemas.microsoft.com/office/powerpoint/2010/main" val="1687411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2481F-32FD-D13E-515F-72B55E97ED4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2FD0AE1-D52C-B533-E425-7349C3D45B8C}"/>
              </a:ext>
            </a:extLst>
          </p:cNvPr>
          <p:cNvSpPr>
            <a:spLocks noGrp="1"/>
          </p:cNvSpPr>
          <p:nvPr>
            <p:ph type="title"/>
          </p:nvPr>
        </p:nvSpPr>
        <p:spPr/>
        <p:txBody>
          <a:bodyPr/>
          <a:lstStyle/>
          <a:p>
            <a:r>
              <a:rPr kumimoji="1" lang="zh-CN" altLang="en-US" dirty="0"/>
              <a:t>目录</a:t>
            </a:r>
          </a:p>
        </p:txBody>
      </p:sp>
      <p:sp>
        <p:nvSpPr>
          <p:cNvPr id="3" name="灯片编号占位符 2">
            <a:extLst>
              <a:ext uri="{FF2B5EF4-FFF2-40B4-BE49-F238E27FC236}">
                <a16:creationId xmlns:a16="http://schemas.microsoft.com/office/drawing/2014/main" id="{CFAC0274-5C0B-344F-5859-B4A67A6835FF}"/>
              </a:ext>
            </a:extLst>
          </p:cNvPr>
          <p:cNvSpPr>
            <a:spLocks noGrp="1"/>
          </p:cNvSpPr>
          <p:nvPr>
            <p:ph type="sldNum" sz="quarter" idx="10"/>
          </p:nvPr>
        </p:nvSpPr>
        <p:spPr/>
        <p:txBody>
          <a:bodyPr/>
          <a:lstStyle/>
          <a:p>
            <a:fld id="{302C3856-606A-2E43-AD29-7D4FD2F5BEC3}" type="slidenum">
              <a:rPr kumimoji="1" lang="zh-CN" altLang="en-US" smtClean="0"/>
              <a:t>5</a:t>
            </a:fld>
            <a:endParaRPr kumimoji="1" lang="zh-CN" altLang="en-US" sz="1800"/>
          </a:p>
        </p:txBody>
      </p:sp>
      <p:sp>
        <p:nvSpPr>
          <p:cNvPr id="4" name="内容占位符 3">
            <a:extLst>
              <a:ext uri="{FF2B5EF4-FFF2-40B4-BE49-F238E27FC236}">
                <a16:creationId xmlns:a16="http://schemas.microsoft.com/office/drawing/2014/main" id="{EEF7EBEC-2846-8D41-9188-28020B89992B}"/>
              </a:ext>
            </a:extLst>
          </p:cNvPr>
          <p:cNvSpPr>
            <a:spLocks noGrp="1"/>
          </p:cNvSpPr>
          <p:nvPr>
            <p:ph sz="quarter" idx="11"/>
          </p:nvPr>
        </p:nvSpPr>
        <p:spPr>
          <a:xfrm>
            <a:off x="277092" y="1468583"/>
            <a:ext cx="10626436" cy="2852896"/>
          </a:xfrm>
        </p:spPr>
        <p:txBody>
          <a:bodyPr/>
          <a:lstStyle/>
          <a:p>
            <a:r>
              <a:rPr lang="zh-CN" altLang="en-US" dirty="0"/>
              <a:t>背景</a:t>
            </a:r>
            <a:endParaRPr lang="en-US" altLang="zh-CN" dirty="0"/>
          </a:p>
          <a:p>
            <a:r>
              <a:rPr kumimoji="1" lang="en-US" altLang="zh-CN" dirty="0">
                <a:solidFill>
                  <a:srgbClr val="FF0000"/>
                </a:solidFill>
              </a:rPr>
              <a:t>Q1:</a:t>
            </a:r>
            <a:r>
              <a:rPr kumimoji="1" lang="zh-CN" altLang="en-US" dirty="0">
                <a:solidFill>
                  <a:srgbClr val="FF0000"/>
                </a:solidFill>
              </a:rPr>
              <a:t> 怎样高效地选择 </a:t>
            </a:r>
            <a:r>
              <a:rPr kumimoji="1" lang="en-US" altLang="zh-CN" dirty="0">
                <a:solidFill>
                  <a:srgbClr val="FF0000"/>
                </a:solidFill>
              </a:rPr>
              <a:t>RL</a:t>
            </a:r>
            <a:r>
              <a:rPr kumimoji="1" lang="zh-CN" altLang="en-US" dirty="0">
                <a:solidFill>
                  <a:srgbClr val="FF0000"/>
                </a:solidFill>
              </a:rPr>
              <a:t> 数据？</a:t>
            </a:r>
            <a:r>
              <a:rPr kumimoji="1" lang="en-US" altLang="zh-CN" dirty="0">
                <a:solidFill>
                  <a:srgbClr val="FF0000"/>
                </a:solidFill>
              </a:rPr>
              <a:t>(CROPI</a:t>
            </a:r>
            <a:r>
              <a:rPr kumimoji="1" lang="zh-CN" altLang="en-US" dirty="0">
                <a:solidFill>
                  <a:srgbClr val="FF0000"/>
                </a:solidFill>
              </a:rPr>
              <a:t> </a:t>
            </a:r>
            <a:r>
              <a:rPr kumimoji="1" lang="en-US" altLang="zh-CN" dirty="0">
                <a:solidFill>
                  <a:srgbClr val="FF0000"/>
                </a:solidFill>
              </a:rPr>
              <a:t>for</a:t>
            </a:r>
            <a:r>
              <a:rPr kumimoji="1" lang="zh-CN" altLang="en-US" dirty="0">
                <a:solidFill>
                  <a:srgbClr val="FF0000"/>
                </a:solidFill>
              </a:rPr>
              <a:t> </a:t>
            </a:r>
            <a:r>
              <a:rPr kumimoji="1" lang="en-US" altLang="zh-CN" dirty="0">
                <a:solidFill>
                  <a:srgbClr val="FF0000"/>
                </a:solidFill>
              </a:rPr>
              <a:t>RL</a:t>
            </a:r>
            <a:r>
              <a:rPr kumimoji="1" lang="zh-CN" altLang="en-US" dirty="0">
                <a:solidFill>
                  <a:srgbClr val="FF0000"/>
                </a:solidFill>
              </a:rPr>
              <a:t> </a:t>
            </a:r>
            <a:r>
              <a:rPr kumimoji="1" lang="en-US" altLang="zh-CN" dirty="0">
                <a:solidFill>
                  <a:srgbClr val="FF0000"/>
                </a:solidFill>
              </a:rPr>
              <a:t>data</a:t>
            </a:r>
            <a:r>
              <a:rPr kumimoji="1" lang="zh-CN" altLang="en-US" dirty="0">
                <a:solidFill>
                  <a:srgbClr val="FF0000"/>
                </a:solidFill>
              </a:rPr>
              <a:t> </a:t>
            </a:r>
            <a:r>
              <a:rPr kumimoji="1" lang="en-US" altLang="zh-CN" dirty="0">
                <a:solidFill>
                  <a:srgbClr val="FF0000"/>
                </a:solidFill>
              </a:rPr>
              <a:t>selection)</a:t>
            </a:r>
          </a:p>
          <a:p>
            <a:r>
              <a:rPr kumimoji="1" lang="en-US" altLang="zh-CN" dirty="0"/>
              <a:t>Q2:</a:t>
            </a:r>
            <a:r>
              <a:rPr kumimoji="1" lang="zh-CN" altLang="en-US" dirty="0"/>
              <a:t> 怎样合成高质量 </a:t>
            </a:r>
            <a:r>
              <a:rPr kumimoji="1" lang="en-US" altLang="zh-CN" dirty="0"/>
              <a:t>RL</a:t>
            </a:r>
            <a:r>
              <a:rPr kumimoji="1" lang="zh-CN" altLang="en-US" dirty="0"/>
              <a:t> 数据？</a:t>
            </a:r>
            <a:r>
              <a:rPr kumimoji="1" lang="en-US" altLang="zh-CN" dirty="0"/>
              <a:t> (CLI-Env</a:t>
            </a:r>
            <a:r>
              <a:rPr kumimoji="1" lang="zh-CN" altLang="en-US" dirty="0"/>
              <a:t> </a:t>
            </a:r>
            <a:r>
              <a:rPr kumimoji="1" lang="en-US" altLang="zh-CN" dirty="0"/>
              <a:t>Synthesis)</a:t>
            </a:r>
          </a:p>
          <a:p>
            <a:endParaRPr kumimoji="1" lang="zh-CN" altLang="en-US" dirty="0"/>
          </a:p>
        </p:txBody>
      </p:sp>
    </p:spTree>
    <p:extLst>
      <p:ext uri="{BB962C8B-B14F-4D97-AF65-F5344CB8AC3E}">
        <p14:creationId xmlns:p14="http://schemas.microsoft.com/office/powerpoint/2010/main" val="1047214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B98EC-BD93-54BA-EE93-FB115E5D988E}"/>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D4696EEC-1DA6-B4C1-BB96-9BD55B3AFBC1}"/>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AF53F2F4-8C17-BBA5-ACAF-40D8ABAF5BFA}"/>
              </a:ext>
            </a:extLst>
          </p:cNvPr>
          <p:cNvSpPr>
            <a:spLocks noGrp="1"/>
          </p:cNvSpPr>
          <p:nvPr>
            <p:ph type="sldNum" sz="quarter" idx="10"/>
          </p:nvPr>
        </p:nvSpPr>
        <p:spPr/>
        <p:txBody>
          <a:bodyPr/>
          <a:lstStyle/>
          <a:p>
            <a:fld id="{302C3856-606A-2E43-AD29-7D4FD2F5BEC3}" type="slidenum">
              <a:rPr kumimoji="1" lang="zh-CN" altLang="en-US" smtClean="0"/>
              <a:t>6</a:t>
            </a:fld>
            <a:endParaRPr kumimoji="1" lang="zh-CN" altLang="en-US" sz="1800"/>
          </a:p>
        </p:txBody>
      </p:sp>
      <p:sp>
        <p:nvSpPr>
          <p:cNvPr id="5" name="内容占位符 3">
            <a:extLst>
              <a:ext uri="{FF2B5EF4-FFF2-40B4-BE49-F238E27FC236}">
                <a16:creationId xmlns:a16="http://schemas.microsoft.com/office/drawing/2014/main" id="{F9198AC4-79D4-0A8E-D7EB-7F2B36D97462}"/>
              </a:ext>
            </a:extLst>
          </p:cNvPr>
          <p:cNvSpPr>
            <a:spLocks noGrp="1"/>
          </p:cNvSpPr>
          <p:nvPr>
            <p:ph sz="quarter" idx="11"/>
          </p:nvPr>
        </p:nvSpPr>
        <p:spPr>
          <a:xfrm>
            <a:off x="277092" y="1468583"/>
            <a:ext cx="10626436" cy="2669344"/>
          </a:xfrm>
        </p:spPr>
        <p:txBody>
          <a:bodyPr/>
          <a:lstStyle/>
          <a:p>
            <a:r>
              <a:rPr lang="zh-CN" altLang="en-US" b="0" dirty="0"/>
              <a:t>现有方法大多依赖 </a:t>
            </a:r>
            <a:r>
              <a:rPr lang="en" altLang="zh-CN" b="0" dirty="0"/>
              <a:t>heuristic</a:t>
            </a:r>
            <a:r>
              <a:rPr lang="en-US" altLang="zh-CN" b="0" dirty="0"/>
              <a:t>s</a:t>
            </a:r>
            <a:r>
              <a:rPr lang="zh-CN" altLang="en-US" b="0" dirty="0"/>
              <a:t> </a:t>
            </a:r>
            <a:endParaRPr lang="en" altLang="zh-CN" b="0" dirty="0"/>
          </a:p>
          <a:p>
            <a:pPr lvl="1"/>
            <a:r>
              <a:rPr lang="zh-CN" altLang="en-US" b="0" dirty="0"/>
              <a:t>常见指标：</a:t>
            </a:r>
            <a:r>
              <a:rPr lang="en" altLang="zh-CN" b="0" dirty="0"/>
              <a:t>pass rate</a:t>
            </a:r>
            <a:r>
              <a:rPr lang="zh-CN" altLang="en-US" b="0" dirty="0"/>
              <a:t> </a:t>
            </a:r>
            <a:r>
              <a:rPr lang="en-US" altLang="zh-CN" b="0" dirty="0"/>
              <a:t>/</a:t>
            </a:r>
            <a:r>
              <a:rPr lang="zh-CN" altLang="en-US" b="0" dirty="0"/>
              <a:t> </a:t>
            </a:r>
            <a:r>
              <a:rPr lang="en-US" altLang="zh-CN" b="0" dirty="0"/>
              <a:t>confidence</a:t>
            </a:r>
            <a:r>
              <a:rPr lang="zh-CN" altLang="en-US" b="0" dirty="0"/>
              <a:t> </a:t>
            </a:r>
            <a:r>
              <a:rPr lang="en-US" altLang="zh-CN" b="0" dirty="0"/>
              <a:t>/</a:t>
            </a:r>
            <a:r>
              <a:rPr lang="zh-CN" altLang="en-US" b="0" dirty="0"/>
              <a:t> </a:t>
            </a:r>
            <a:r>
              <a:rPr lang="en-US" altLang="zh-CN" b="0" dirty="0"/>
              <a:t>variance</a:t>
            </a:r>
            <a:endParaRPr lang="en" altLang="zh-CN" b="0" dirty="0"/>
          </a:p>
          <a:p>
            <a:pPr lvl="1"/>
            <a:r>
              <a:rPr lang="zh-CN" altLang="en-US" b="0" dirty="0"/>
              <a:t>问题：这些指标大多是静态的，依赖于初始的模型</a:t>
            </a:r>
          </a:p>
          <a:p>
            <a:pPr lvl="1"/>
            <a:r>
              <a:rPr lang="zh-CN" altLang="en-US" b="0" dirty="0"/>
              <a:t>更关键的问题是：学了这条数据，模型会不会朝</a:t>
            </a:r>
            <a:r>
              <a:rPr lang="en-US" altLang="zh-CN" b="0" dirty="0"/>
              <a:t>RL</a:t>
            </a:r>
            <a:r>
              <a:rPr lang="zh-CN" altLang="en-US" b="0" dirty="0"/>
              <a:t>目标方向前进？</a:t>
            </a:r>
            <a:endParaRPr lang="en-US" altLang="zh-CN" b="0" dirty="0"/>
          </a:p>
          <a:p>
            <a:pPr lvl="2"/>
            <a:r>
              <a:rPr lang="en-US" altLang="zh-CN" b="0" dirty="0"/>
              <a:t>RL</a:t>
            </a:r>
            <a:r>
              <a:rPr lang="zh-CN" altLang="en-US" b="0" dirty="0"/>
              <a:t> 目标：最大化真实任务场景（测试集）上的期望</a:t>
            </a:r>
            <a:r>
              <a:rPr lang="en-US" altLang="zh-CN" b="0" dirty="0"/>
              <a:t>Reward</a:t>
            </a:r>
          </a:p>
          <a:p>
            <a:pPr lvl="2"/>
            <a:r>
              <a:rPr lang="en-US" altLang="zh-CN" dirty="0"/>
              <a:t>Pass</a:t>
            </a:r>
            <a:r>
              <a:rPr lang="zh-CN" altLang="en-US" dirty="0"/>
              <a:t> </a:t>
            </a:r>
            <a:r>
              <a:rPr lang="en-US" altLang="zh-CN" dirty="0"/>
              <a:t>rate</a:t>
            </a:r>
            <a:r>
              <a:rPr lang="zh-CN" altLang="en-US" dirty="0"/>
              <a:t> 等 </a:t>
            </a:r>
            <a:r>
              <a:rPr lang="en-US" altLang="zh-CN" dirty="0"/>
              <a:t>heuristics</a:t>
            </a:r>
            <a:r>
              <a:rPr lang="zh-CN" altLang="en-US" dirty="0"/>
              <a:t> 指标不能直接反映到对</a:t>
            </a:r>
            <a:r>
              <a:rPr lang="en-US" altLang="zh-CN" dirty="0"/>
              <a:t>RL</a:t>
            </a:r>
            <a:r>
              <a:rPr lang="zh-CN" altLang="en-US" dirty="0"/>
              <a:t>训练最终性能的贡献上</a:t>
            </a:r>
            <a:endParaRPr kumimoji="1" lang="en-US" altLang="zh-CN" dirty="0"/>
          </a:p>
          <a:p>
            <a:pPr lvl="2"/>
            <a:endParaRPr kumimoji="1" lang="en-US" altLang="zh-CN" dirty="0"/>
          </a:p>
        </p:txBody>
      </p:sp>
      <p:pic>
        <p:nvPicPr>
          <p:cNvPr id="11" name="图片 10">
            <a:extLst>
              <a:ext uri="{FF2B5EF4-FFF2-40B4-BE49-F238E27FC236}">
                <a16:creationId xmlns:a16="http://schemas.microsoft.com/office/drawing/2014/main" id="{42533DC7-CAAE-8664-B949-D2BE509DE511}"/>
              </a:ext>
            </a:extLst>
          </p:cNvPr>
          <p:cNvPicPr>
            <a:picLocks noChangeAspect="1"/>
          </p:cNvPicPr>
          <p:nvPr/>
        </p:nvPicPr>
        <p:blipFill>
          <a:blip r:embed="rId3"/>
          <a:stretch>
            <a:fillRect/>
          </a:stretch>
        </p:blipFill>
        <p:spPr>
          <a:xfrm>
            <a:off x="688243" y="4137927"/>
            <a:ext cx="10215285" cy="1734671"/>
          </a:xfrm>
          <a:prstGeom prst="rect">
            <a:avLst/>
          </a:prstGeom>
        </p:spPr>
      </p:pic>
      <p:sp>
        <p:nvSpPr>
          <p:cNvPr id="12" name="文本框 11">
            <a:extLst>
              <a:ext uri="{FF2B5EF4-FFF2-40B4-BE49-F238E27FC236}">
                <a16:creationId xmlns:a16="http://schemas.microsoft.com/office/drawing/2014/main" id="{AFB2958F-5986-1E95-5759-B027BC94ABC4}"/>
              </a:ext>
            </a:extLst>
          </p:cNvPr>
          <p:cNvSpPr txBox="1"/>
          <p:nvPr/>
        </p:nvSpPr>
        <p:spPr>
          <a:xfrm>
            <a:off x="3707303" y="5872598"/>
            <a:ext cx="5903259" cy="307777"/>
          </a:xfrm>
          <a:prstGeom prst="rect">
            <a:avLst/>
          </a:prstGeom>
          <a:noFill/>
        </p:spPr>
        <p:txBody>
          <a:bodyPr wrap="square" rtlCol="0">
            <a:spAutoFit/>
          </a:bodyPr>
          <a:lstStyle/>
          <a:p>
            <a:r>
              <a:rPr kumimoji="1" lang="zh-CN" altLang="en-US" sz="1400" dirty="0"/>
              <a:t>已有 </a:t>
            </a:r>
            <a:r>
              <a:rPr kumimoji="1" lang="en-US" altLang="zh-CN" sz="1400" dirty="0"/>
              <a:t>RLVR</a:t>
            </a:r>
            <a:r>
              <a:rPr kumimoji="1" lang="zh-CN" altLang="en-US" sz="1400" dirty="0"/>
              <a:t> 数据选择方法，大多静态</a:t>
            </a:r>
            <a:r>
              <a:rPr kumimoji="1" lang="en-US" altLang="zh-CN" sz="1400" dirty="0"/>
              <a:t>+</a:t>
            </a:r>
            <a:r>
              <a:rPr kumimoji="1" lang="zh-CN" altLang="en-US" sz="1400" dirty="0"/>
              <a:t>启发性</a:t>
            </a:r>
          </a:p>
        </p:txBody>
      </p:sp>
    </p:spTree>
    <p:extLst>
      <p:ext uri="{BB962C8B-B14F-4D97-AF65-F5344CB8AC3E}">
        <p14:creationId xmlns:p14="http://schemas.microsoft.com/office/powerpoint/2010/main" val="2457170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30AC59-66FF-7C07-655C-5B9BD434DA30}"/>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A20DF55-2F13-E114-E308-158E4B709D6B}"/>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430C4CCE-FED4-AF0D-6A36-A0A078B97519}"/>
              </a:ext>
            </a:extLst>
          </p:cNvPr>
          <p:cNvSpPr>
            <a:spLocks noGrp="1"/>
          </p:cNvSpPr>
          <p:nvPr>
            <p:ph type="sldNum" sz="quarter" idx="10"/>
          </p:nvPr>
        </p:nvSpPr>
        <p:spPr/>
        <p:txBody>
          <a:bodyPr/>
          <a:lstStyle/>
          <a:p>
            <a:fld id="{302C3856-606A-2E43-AD29-7D4FD2F5BEC3}" type="slidenum">
              <a:rPr kumimoji="1" lang="zh-CN" altLang="en-US" smtClean="0"/>
              <a:t>7</a:t>
            </a:fld>
            <a:endParaRPr kumimoji="1" lang="zh-CN" altLang="en-US" sz="1800"/>
          </a:p>
        </p:txBody>
      </p:sp>
      <mc:AlternateContent xmlns:mc="http://schemas.openxmlformats.org/markup-compatibility/2006" xmlns:a14="http://schemas.microsoft.com/office/drawing/2010/main">
        <mc:Choice Requires="a14">
          <p:sp>
            <p:nvSpPr>
              <p:cNvPr id="5" name="内容占位符 3">
                <a:extLst>
                  <a:ext uri="{FF2B5EF4-FFF2-40B4-BE49-F238E27FC236}">
                    <a16:creationId xmlns:a16="http://schemas.microsoft.com/office/drawing/2014/main" id="{B90D5330-6D9F-E7E5-1384-F029EC7B37E4}"/>
                  </a:ext>
                </a:extLst>
              </p:cNvPr>
              <p:cNvSpPr>
                <a:spLocks noGrp="1"/>
              </p:cNvSpPr>
              <p:nvPr>
                <p:ph sz="quarter" idx="11"/>
              </p:nvPr>
            </p:nvSpPr>
            <p:spPr>
              <a:xfrm>
                <a:off x="277092" y="1468582"/>
                <a:ext cx="10626436" cy="4260885"/>
              </a:xfrm>
            </p:spPr>
            <p:txBody>
              <a:bodyPr/>
              <a:lstStyle/>
              <a:p>
                <a:r>
                  <a:rPr lang="en-US" altLang="zh-CN" b="0" dirty="0"/>
                  <a:t>Influence</a:t>
                </a:r>
                <a:r>
                  <a:rPr lang="zh-CN" altLang="en-US" b="0" dirty="0"/>
                  <a:t> </a:t>
                </a:r>
                <a:r>
                  <a:rPr lang="en-US" altLang="zh-CN" b="0" dirty="0"/>
                  <a:t>Function:</a:t>
                </a:r>
                <a:r>
                  <a:rPr lang="zh-CN" altLang="en-US" b="0" dirty="0"/>
                  <a:t> 按照数据对优化目标的“贡献程度”选择数据</a:t>
                </a:r>
                <a:r>
                  <a:rPr lang="en-US" altLang="zh-CN" b="0" dirty="0"/>
                  <a:t>	</a:t>
                </a:r>
              </a:p>
              <a:p>
                <a:pPr lvl="1"/>
                <a:r>
                  <a:rPr lang="en-US" altLang="zh-CN" dirty="0"/>
                  <a:t>RL</a:t>
                </a:r>
                <a:r>
                  <a:rPr lang="zh-CN" altLang="en-US" dirty="0"/>
                  <a:t> 优化目标</a:t>
                </a:r>
                <a:endParaRPr lang="en-US" altLang="zh-CN" dirty="0"/>
              </a:p>
              <a:p>
                <a:pPr lvl="2"/>
                <a:r>
                  <a:rPr lang="zh-CN" altLang="en-US" dirty="0"/>
                  <a:t>初始状态</a:t>
                </a:r>
                <a14:m>
                  <m:oMath xmlns:m="http://schemas.openxmlformats.org/officeDocument/2006/math">
                    <m:sSub>
                      <m:sSubPr>
                        <m:ctrlPr>
                          <a:rPr lang="en-US" altLang="zh-CN" i="1" dirty="0">
                            <a:latin typeface="Cambria Math" panose="02040503050406030204" pitchFamily="18" charset="0"/>
                          </a:rPr>
                        </m:ctrlPr>
                      </m:sSubPr>
                      <m:e>
                        <m:r>
                          <m:rPr>
                            <m:sty m:val="p"/>
                          </m:rPr>
                          <a:rPr lang="en-US" altLang="zh-CN" i="1" dirty="0">
                            <a:latin typeface="Cambria Math" panose="02040503050406030204" pitchFamily="18" charset="0"/>
                          </a:rPr>
                          <m:t>s</m:t>
                        </m:r>
                      </m:e>
                      <m:sub>
                        <m:r>
                          <a:rPr lang="en-US" altLang="zh-CN" i="1" dirty="0">
                            <a:latin typeface="Cambria Math" panose="02040503050406030204" pitchFamily="18" charset="0"/>
                          </a:rPr>
                          <m:t>0</m:t>
                        </m:r>
                      </m:sub>
                    </m:sSub>
                  </m:oMath>
                </a14:m>
                <a:r>
                  <a:rPr lang="zh-CN" altLang="en-US" dirty="0"/>
                  <a:t> （</a:t>
                </a:r>
                <a14:m>
                  <m:oMath xmlns:m="http://schemas.openxmlformats.org/officeDocument/2006/math">
                    <m:sSub>
                      <m:sSubPr>
                        <m:ctrlPr>
                          <a:rPr lang="en-US" altLang="zh-CN" b="0" i="1" dirty="0" smtClean="0">
                            <a:latin typeface="Cambria Math" panose="02040503050406030204" pitchFamily="18" charset="0"/>
                          </a:rPr>
                        </m:ctrlPr>
                      </m:sSubPr>
                      <m:e>
                        <m:r>
                          <a:rPr lang="en-US" altLang="zh-CN" b="0" i="1" dirty="0" smtClean="0">
                            <a:latin typeface="Cambria Math" panose="02040503050406030204" pitchFamily="18" charset="0"/>
                          </a:rPr>
                          <m:t>𝑠</m:t>
                        </m:r>
                      </m:e>
                      <m:sub>
                        <m:r>
                          <a:rPr lang="en-US" altLang="zh-CN" b="0" i="1" dirty="0" smtClean="0">
                            <a:latin typeface="Cambria Math" panose="02040503050406030204" pitchFamily="18" charset="0"/>
                          </a:rPr>
                          <m:t>0</m:t>
                        </m:r>
                      </m:sub>
                    </m:sSub>
                  </m:oMath>
                </a14:m>
                <a:r>
                  <a:rPr lang="zh-CN" altLang="en-US" dirty="0"/>
                  <a:t> 为训练输入，</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𝑠</m:t>
                        </m:r>
                      </m:e>
                      <m:sub>
                        <m:r>
                          <a:rPr lang="en-US" altLang="zh-CN" b="0" i="1" smtClean="0">
                            <a:latin typeface="Cambria Math" panose="02040503050406030204" pitchFamily="18" charset="0"/>
                          </a:rPr>
                          <m:t>0</m:t>
                        </m:r>
                      </m:sub>
                    </m:sSub>
                    <m:r>
                      <a:rPr lang="en-US" altLang="zh-CN" b="0" i="1" smtClean="0">
                        <a:latin typeface="Cambria Math" panose="02040503050406030204" pitchFamily="18" charset="0"/>
                      </a:rPr>
                      <m:t>′</m:t>
                    </m:r>
                  </m:oMath>
                </a14:m>
                <a:r>
                  <a:rPr lang="zh-CN" altLang="en-US" dirty="0"/>
                  <a:t> 为测试输入）</a:t>
                </a:r>
                <a:endParaRPr lang="en-US" altLang="zh-CN" dirty="0"/>
              </a:p>
              <a:p>
                <a:pPr lvl="2"/>
                <a:r>
                  <a:rPr lang="zh-CN" altLang="en-US" dirty="0"/>
                  <a:t>验证奖励</a:t>
                </a:r>
                <a:r>
                  <a:rPr lang="en-US" altLang="zh-CN" dirty="0"/>
                  <a:t>R</a:t>
                </a:r>
              </a:p>
              <a:p>
                <a:pPr lvl="2"/>
                <a:r>
                  <a:rPr lang="zh-CN" altLang="en-US" dirty="0"/>
                  <a:t>被优化模型</a:t>
                </a:r>
                <a14:m>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𝜋</m:t>
                        </m:r>
                      </m:e>
                      <m:sub>
                        <m:r>
                          <a:rPr lang="en-US" altLang="zh-CN" b="0" i="1" smtClean="0">
                            <a:latin typeface="Cambria Math" panose="02040503050406030204" pitchFamily="18" charset="0"/>
                          </a:rPr>
                          <m:t>𝜃</m:t>
                        </m:r>
                      </m:sub>
                    </m:sSub>
                  </m:oMath>
                </a14:m>
                <a:endParaRPr lang="en-US" altLang="zh-CN" b="0" dirty="0"/>
              </a:p>
              <a:p>
                <a:pPr lvl="2"/>
                <a:r>
                  <a:rPr lang="zh-CN" altLang="en-US" dirty="0"/>
                  <a:t>最大化在测试场景的期望奖励</a:t>
                </a:r>
                <a:endParaRPr lang="en-US" altLang="zh-CN" dirty="0"/>
              </a:p>
              <a:p>
                <a:pPr marL="914400" lvl="2" indent="0">
                  <a:buNone/>
                </a:pPr>
                <a:endParaRPr lang="en-US" altLang="zh-CN" dirty="0"/>
              </a:p>
              <a:p>
                <a:pPr marL="914400" lvl="2" indent="0">
                  <a:buNone/>
                </a:pPr>
                <a:endParaRPr lang="en-US" altLang="zh-CN" dirty="0"/>
              </a:p>
              <a:p>
                <a:pPr lvl="1"/>
                <a:r>
                  <a:rPr lang="en-US" altLang="zh-CN" b="0" dirty="0"/>
                  <a:t>Influence</a:t>
                </a:r>
                <a:r>
                  <a:rPr lang="zh-CN" altLang="en-US" b="0" dirty="0"/>
                  <a:t> </a:t>
                </a:r>
                <a:r>
                  <a:rPr lang="en-US" altLang="zh-CN" b="0" dirty="0"/>
                  <a:t>Function</a:t>
                </a:r>
                <a:r>
                  <a:rPr lang="zh-CN" altLang="en-US" b="0" dirty="0"/>
                  <a:t> 基本思想</a:t>
                </a:r>
                <a:endParaRPr lang="en-US" altLang="zh-CN" b="0" dirty="0"/>
              </a:p>
              <a:p>
                <a:pPr lvl="2"/>
                <a:r>
                  <a:rPr lang="zh-CN" altLang="en-US" dirty="0"/>
                  <a:t>把训练后</a:t>
                </a:r>
                <a:r>
                  <a:rPr lang="zh-CN" altLang="en-US" b="1" dirty="0"/>
                  <a:t>目标性能的提升</a:t>
                </a:r>
                <a:r>
                  <a:rPr lang="zh-CN" altLang="en-US" dirty="0"/>
                  <a:t>看做</a:t>
                </a:r>
                <a:r>
                  <a:rPr lang="zh-CN" altLang="en-US" b="1" dirty="0"/>
                  <a:t>不同训练数据贡献的总和</a:t>
                </a:r>
                <a:endParaRPr lang="en-US" altLang="zh-CN" b="1" dirty="0"/>
              </a:p>
              <a:p>
                <a:pPr lvl="2"/>
                <a:r>
                  <a:rPr lang="zh-CN" altLang="en-US" dirty="0"/>
                  <a:t>一条训练数据，能对这个目标函数带来更大的提升，那它就应该更值得被选中</a:t>
                </a:r>
                <a:endParaRPr lang="en-US" altLang="zh-CN" b="0" dirty="0"/>
              </a:p>
              <a:p>
                <a:pPr lvl="1"/>
                <a:endParaRPr kumimoji="1" lang="en-US" altLang="zh-CN" dirty="0"/>
              </a:p>
              <a:p>
                <a:pPr lvl="2"/>
                <a:endParaRPr kumimoji="1" lang="en-US" altLang="zh-CN" dirty="0"/>
              </a:p>
            </p:txBody>
          </p:sp>
        </mc:Choice>
        <mc:Fallback xmlns="">
          <p:sp>
            <p:nvSpPr>
              <p:cNvPr id="5" name="内容占位符 3">
                <a:extLst>
                  <a:ext uri="{FF2B5EF4-FFF2-40B4-BE49-F238E27FC236}">
                    <a16:creationId xmlns:a16="http://schemas.microsoft.com/office/drawing/2014/main" id="{B90D5330-6D9F-E7E5-1384-F029EC7B37E4}"/>
                  </a:ext>
                </a:extLst>
              </p:cNvPr>
              <p:cNvSpPr>
                <a:spLocks noGrp="1" noRot="1" noChangeAspect="1" noMove="1" noResize="1" noEditPoints="1" noAdjustHandles="1" noChangeArrowheads="1" noChangeShapeType="1" noTextEdit="1"/>
              </p:cNvSpPr>
              <p:nvPr>
                <p:ph sz="quarter" idx="11"/>
              </p:nvPr>
            </p:nvSpPr>
            <p:spPr>
              <a:xfrm>
                <a:off x="277092" y="1468582"/>
                <a:ext cx="10626436" cy="4260885"/>
              </a:xfrm>
              <a:blipFill>
                <a:blip r:embed="rId3"/>
                <a:stretch>
                  <a:fillRect l="-239" t="-297"/>
                </a:stretch>
              </a:blipFill>
            </p:spPr>
            <p:txBody>
              <a:bodyPr/>
              <a:lstStyle/>
              <a:p>
                <a:r>
                  <a:rPr lang="zh-CN" altLang="en-US">
                    <a:noFill/>
                  </a:rPr>
                  <a:t> </a:t>
                </a:r>
              </a:p>
            </p:txBody>
          </p:sp>
        </mc:Fallback>
      </mc:AlternateContent>
      <p:pic>
        <p:nvPicPr>
          <p:cNvPr id="14" name="图片 13">
            <a:extLst>
              <a:ext uri="{FF2B5EF4-FFF2-40B4-BE49-F238E27FC236}">
                <a16:creationId xmlns:a16="http://schemas.microsoft.com/office/drawing/2014/main" id="{EB274D88-5A3E-2CA1-9167-12172FB304D7}"/>
              </a:ext>
            </a:extLst>
          </p:cNvPr>
          <p:cNvPicPr>
            <a:picLocks noChangeAspect="1"/>
          </p:cNvPicPr>
          <p:nvPr/>
        </p:nvPicPr>
        <p:blipFill>
          <a:blip r:embed="rId4"/>
          <a:srcRect l="15080" r="8066"/>
          <a:stretch>
            <a:fillRect/>
          </a:stretch>
        </p:blipFill>
        <p:spPr>
          <a:xfrm>
            <a:off x="5006021" y="2785030"/>
            <a:ext cx="4260029" cy="1287940"/>
          </a:xfrm>
          <a:prstGeom prst="rect">
            <a:avLst/>
          </a:prstGeom>
        </p:spPr>
      </p:pic>
      <p:pic>
        <p:nvPicPr>
          <p:cNvPr id="4" name="图片 3">
            <a:extLst>
              <a:ext uri="{FF2B5EF4-FFF2-40B4-BE49-F238E27FC236}">
                <a16:creationId xmlns:a16="http://schemas.microsoft.com/office/drawing/2014/main" id="{F2DE18C6-737E-7CAE-08C3-168F8C59876F}"/>
              </a:ext>
            </a:extLst>
          </p:cNvPr>
          <p:cNvPicPr>
            <a:picLocks noChangeAspect="1"/>
          </p:cNvPicPr>
          <p:nvPr/>
        </p:nvPicPr>
        <p:blipFill>
          <a:blip r:embed="rId5"/>
          <a:stretch>
            <a:fillRect/>
          </a:stretch>
        </p:blipFill>
        <p:spPr>
          <a:xfrm>
            <a:off x="2953004" y="5539636"/>
            <a:ext cx="5437961" cy="984355"/>
          </a:xfrm>
          <a:prstGeom prst="rect">
            <a:avLst/>
          </a:prstGeom>
        </p:spPr>
      </p:pic>
    </p:spTree>
    <p:extLst>
      <p:ext uri="{BB962C8B-B14F-4D97-AF65-F5344CB8AC3E}">
        <p14:creationId xmlns:p14="http://schemas.microsoft.com/office/powerpoint/2010/main" val="31003012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5AE2AD-4F5C-F4E0-D75F-50F26C72E2FB}"/>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CBD48DE-0839-DBDA-7A69-20ED51E1AF34}"/>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0E9B6736-2004-5745-305B-4FD729113DC5}"/>
              </a:ext>
            </a:extLst>
          </p:cNvPr>
          <p:cNvSpPr>
            <a:spLocks noGrp="1"/>
          </p:cNvSpPr>
          <p:nvPr>
            <p:ph type="sldNum" sz="quarter" idx="10"/>
          </p:nvPr>
        </p:nvSpPr>
        <p:spPr/>
        <p:txBody>
          <a:bodyPr/>
          <a:lstStyle/>
          <a:p>
            <a:fld id="{302C3856-606A-2E43-AD29-7D4FD2F5BEC3}" type="slidenum">
              <a:rPr kumimoji="1" lang="zh-CN" altLang="en-US" smtClean="0"/>
              <a:t>8</a:t>
            </a:fld>
            <a:endParaRPr kumimoji="1" lang="zh-CN" altLang="en-US" sz="1800"/>
          </a:p>
        </p:txBody>
      </p:sp>
      <p:sp>
        <p:nvSpPr>
          <p:cNvPr id="5" name="内容占位符 3">
            <a:extLst>
              <a:ext uri="{FF2B5EF4-FFF2-40B4-BE49-F238E27FC236}">
                <a16:creationId xmlns:a16="http://schemas.microsoft.com/office/drawing/2014/main" id="{F453F64B-E244-9DC5-FED2-20F9A6F42AE2}"/>
              </a:ext>
            </a:extLst>
          </p:cNvPr>
          <p:cNvSpPr>
            <a:spLocks noGrp="1"/>
          </p:cNvSpPr>
          <p:nvPr>
            <p:ph sz="quarter" idx="11"/>
          </p:nvPr>
        </p:nvSpPr>
        <p:spPr>
          <a:xfrm>
            <a:off x="277092" y="1468582"/>
            <a:ext cx="10626436" cy="4260885"/>
          </a:xfrm>
        </p:spPr>
        <p:txBody>
          <a:bodyPr/>
          <a:lstStyle/>
          <a:p>
            <a:r>
              <a:rPr lang="en-US" altLang="zh-CN" b="0" dirty="0"/>
              <a:t>Influence</a:t>
            </a:r>
            <a:r>
              <a:rPr lang="zh-CN" altLang="en-US" b="0" dirty="0"/>
              <a:t> </a:t>
            </a:r>
            <a:r>
              <a:rPr lang="en-US" altLang="zh-CN" b="0" dirty="0"/>
              <a:t>Function:</a:t>
            </a:r>
            <a:r>
              <a:rPr lang="zh-CN" altLang="en-US" b="0" dirty="0"/>
              <a:t> 按照数据对优化目标的“贡献程度”选择数据</a:t>
            </a:r>
            <a:r>
              <a:rPr lang="en-US" altLang="zh-CN" b="0" dirty="0"/>
              <a:t>	</a:t>
            </a:r>
          </a:p>
          <a:p>
            <a:pPr lvl="1"/>
            <a:r>
              <a:rPr kumimoji="1" lang="en-US" altLang="zh-CN" dirty="0" err="1"/>
              <a:t>TracInf</a:t>
            </a:r>
            <a:r>
              <a:rPr kumimoji="1" lang="zh-CN" altLang="en-US" dirty="0"/>
              <a:t> </a:t>
            </a:r>
            <a:r>
              <a:rPr kumimoji="1" lang="en-US" altLang="zh-CN" dirty="0"/>
              <a:t>(Pruthi</a:t>
            </a:r>
            <a:r>
              <a:rPr kumimoji="1" lang="zh-CN" altLang="en-US" dirty="0"/>
              <a:t> </a:t>
            </a:r>
            <a:r>
              <a:rPr kumimoji="1" lang="en-US" altLang="zh-CN" dirty="0"/>
              <a:t>et</a:t>
            </a:r>
            <a:r>
              <a:rPr kumimoji="1" lang="zh-CN" altLang="en-US" dirty="0"/>
              <a:t> </a:t>
            </a:r>
            <a:r>
              <a:rPr kumimoji="1" lang="en-US" altLang="zh-CN" dirty="0"/>
              <a:t>al.,</a:t>
            </a:r>
            <a:r>
              <a:rPr kumimoji="1" lang="zh-CN" altLang="en-US" dirty="0"/>
              <a:t> </a:t>
            </a:r>
            <a:r>
              <a:rPr kumimoji="1" lang="en-US" altLang="zh-CN" dirty="0"/>
              <a:t>2020):</a:t>
            </a:r>
            <a:r>
              <a:rPr kumimoji="1" lang="zh-CN" altLang="en-US" dirty="0"/>
              <a:t> </a:t>
            </a:r>
            <a:r>
              <a:rPr kumimoji="1" lang="en-US" altLang="zh-CN" dirty="0"/>
              <a:t>First-Order</a:t>
            </a:r>
            <a:r>
              <a:rPr kumimoji="1" lang="zh-CN" altLang="en-US" dirty="0"/>
              <a:t> </a:t>
            </a:r>
            <a:r>
              <a:rPr kumimoji="1" lang="en-US" altLang="zh-CN" dirty="0"/>
              <a:t>Tayler</a:t>
            </a:r>
            <a:r>
              <a:rPr kumimoji="1" lang="zh-CN" altLang="en-US" dirty="0"/>
              <a:t> </a:t>
            </a:r>
            <a:r>
              <a:rPr kumimoji="1" lang="en-US" altLang="zh-CN" dirty="0"/>
              <a:t>Approximation</a:t>
            </a:r>
          </a:p>
          <a:p>
            <a:pPr lvl="2"/>
            <a:r>
              <a:rPr kumimoji="1" lang="zh-CN" altLang="en-US" dirty="0"/>
              <a:t>通过对 </a:t>
            </a:r>
            <a:r>
              <a:rPr kumimoji="1" lang="en-US" altLang="zh-CN" dirty="0"/>
              <a:t>RL</a:t>
            </a:r>
            <a:r>
              <a:rPr kumimoji="1" lang="zh-CN" altLang="en-US" dirty="0"/>
              <a:t> 优化目标进行一阶 </a:t>
            </a:r>
            <a:r>
              <a:rPr kumimoji="1" lang="en-US" altLang="zh-CN" dirty="0"/>
              <a:t>Taylor</a:t>
            </a:r>
            <a:r>
              <a:rPr kumimoji="1" lang="zh-CN" altLang="en-US" dirty="0"/>
              <a:t> 展开，再使用 </a:t>
            </a:r>
            <a:r>
              <a:rPr kumimoji="1" lang="en-US" altLang="zh-CN" dirty="0"/>
              <a:t>SGD</a:t>
            </a:r>
            <a:r>
              <a:rPr kumimoji="1" lang="zh-CN" altLang="en-US" dirty="0"/>
              <a:t> 近似参数更新：</a:t>
            </a:r>
            <a:endParaRPr kumimoji="1" lang="en-US" altLang="zh-CN" dirty="0"/>
          </a:p>
          <a:p>
            <a:pPr lvl="2"/>
            <a:endParaRPr kumimoji="1" lang="en-US" altLang="zh-CN" dirty="0"/>
          </a:p>
        </p:txBody>
      </p:sp>
      <p:pic>
        <p:nvPicPr>
          <p:cNvPr id="4" name="图片 3">
            <a:extLst>
              <a:ext uri="{FF2B5EF4-FFF2-40B4-BE49-F238E27FC236}">
                <a16:creationId xmlns:a16="http://schemas.microsoft.com/office/drawing/2014/main" id="{C74492FF-8CE9-9558-7BBA-6861A4D8ED89}"/>
              </a:ext>
            </a:extLst>
          </p:cNvPr>
          <p:cNvPicPr>
            <a:picLocks noChangeAspect="1"/>
          </p:cNvPicPr>
          <p:nvPr/>
        </p:nvPicPr>
        <p:blipFill>
          <a:blip r:embed="rId3"/>
          <a:stretch>
            <a:fillRect/>
          </a:stretch>
        </p:blipFill>
        <p:spPr>
          <a:xfrm>
            <a:off x="1718378" y="2736893"/>
            <a:ext cx="7416800" cy="977900"/>
          </a:xfrm>
          <a:prstGeom prst="rect">
            <a:avLst/>
          </a:prstGeom>
        </p:spPr>
      </p:pic>
      <p:pic>
        <p:nvPicPr>
          <p:cNvPr id="6" name="图片 5">
            <a:extLst>
              <a:ext uri="{FF2B5EF4-FFF2-40B4-BE49-F238E27FC236}">
                <a16:creationId xmlns:a16="http://schemas.microsoft.com/office/drawing/2014/main" id="{DC323FE8-7866-A0B9-F2BB-B829CBA4C97B}"/>
              </a:ext>
            </a:extLst>
          </p:cNvPr>
          <p:cNvPicPr>
            <a:picLocks noChangeAspect="1"/>
          </p:cNvPicPr>
          <p:nvPr/>
        </p:nvPicPr>
        <p:blipFill>
          <a:blip r:embed="rId3"/>
          <a:stretch>
            <a:fillRect/>
          </a:stretch>
        </p:blipFill>
        <p:spPr>
          <a:xfrm>
            <a:off x="2387600" y="2940050"/>
            <a:ext cx="7416800" cy="977900"/>
          </a:xfrm>
          <a:prstGeom prst="rect">
            <a:avLst/>
          </a:prstGeom>
        </p:spPr>
      </p:pic>
      <p:pic>
        <p:nvPicPr>
          <p:cNvPr id="7" name="图片 6">
            <a:extLst>
              <a:ext uri="{FF2B5EF4-FFF2-40B4-BE49-F238E27FC236}">
                <a16:creationId xmlns:a16="http://schemas.microsoft.com/office/drawing/2014/main" id="{BE8B70D8-26C8-E208-C19D-648B69285B4B}"/>
              </a:ext>
            </a:extLst>
          </p:cNvPr>
          <p:cNvPicPr>
            <a:picLocks noChangeAspect="1"/>
          </p:cNvPicPr>
          <p:nvPr/>
        </p:nvPicPr>
        <p:blipFill>
          <a:blip r:embed="rId3"/>
          <a:stretch>
            <a:fillRect/>
          </a:stretch>
        </p:blipFill>
        <p:spPr>
          <a:xfrm>
            <a:off x="1114538" y="2881496"/>
            <a:ext cx="8951544" cy="1180255"/>
          </a:xfrm>
          <a:prstGeom prst="rect">
            <a:avLst/>
          </a:prstGeom>
        </p:spPr>
      </p:pic>
      <p:pic>
        <p:nvPicPr>
          <p:cNvPr id="8" name="图片 7">
            <a:extLst>
              <a:ext uri="{FF2B5EF4-FFF2-40B4-BE49-F238E27FC236}">
                <a16:creationId xmlns:a16="http://schemas.microsoft.com/office/drawing/2014/main" id="{5C8A4212-7803-1E45-1057-329A0B90841E}"/>
              </a:ext>
            </a:extLst>
          </p:cNvPr>
          <p:cNvPicPr>
            <a:picLocks noChangeAspect="1"/>
          </p:cNvPicPr>
          <p:nvPr/>
        </p:nvPicPr>
        <p:blipFill>
          <a:blip r:embed="rId4"/>
          <a:stretch>
            <a:fillRect/>
          </a:stretch>
        </p:blipFill>
        <p:spPr>
          <a:xfrm>
            <a:off x="1327511" y="4061940"/>
            <a:ext cx="7807667" cy="1327478"/>
          </a:xfrm>
          <a:prstGeom prst="rect">
            <a:avLst/>
          </a:prstGeom>
        </p:spPr>
      </p:pic>
      <p:sp>
        <p:nvSpPr>
          <p:cNvPr id="9" name="文本框 8">
            <a:extLst>
              <a:ext uri="{FF2B5EF4-FFF2-40B4-BE49-F238E27FC236}">
                <a16:creationId xmlns:a16="http://schemas.microsoft.com/office/drawing/2014/main" id="{F42DE544-C975-806A-B27B-42E7395B8D11}"/>
              </a:ext>
            </a:extLst>
          </p:cNvPr>
          <p:cNvSpPr txBox="1"/>
          <p:nvPr/>
        </p:nvSpPr>
        <p:spPr>
          <a:xfrm>
            <a:off x="6096000" y="4363985"/>
            <a:ext cx="4352081" cy="369332"/>
          </a:xfrm>
          <a:prstGeom prst="rect">
            <a:avLst/>
          </a:prstGeom>
          <a:noFill/>
        </p:spPr>
        <p:txBody>
          <a:bodyPr wrap="square" rtlCol="0">
            <a:spAutoFit/>
          </a:bodyPr>
          <a:lstStyle/>
          <a:p>
            <a:r>
              <a:rPr kumimoji="1" lang="en-US" altLang="zh-CN" dirty="0">
                <a:solidFill>
                  <a:srgbClr val="FF0000"/>
                </a:solidFill>
              </a:rPr>
              <a:t>Naïve</a:t>
            </a:r>
            <a:r>
              <a:rPr kumimoji="1" lang="zh-CN" altLang="en-US" dirty="0">
                <a:solidFill>
                  <a:srgbClr val="FF0000"/>
                </a:solidFill>
              </a:rPr>
              <a:t> </a:t>
            </a:r>
            <a:r>
              <a:rPr kumimoji="1" lang="en-US" altLang="zh-CN" dirty="0">
                <a:solidFill>
                  <a:srgbClr val="FF0000"/>
                </a:solidFill>
              </a:rPr>
              <a:t>Gradient</a:t>
            </a:r>
            <a:r>
              <a:rPr kumimoji="1" lang="zh-CN" altLang="en-US" dirty="0">
                <a:solidFill>
                  <a:srgbClr val="FF0000"/>
                </a:solidFill>
              </a:rPr>
              <a:t> </a:t>
            </a:r>
            <a:r>
              <a:rPr kumimoji="1" lang="en-US" altLang="zh-CN" dirty="0">
                <a:solidFill>
                  <a:srgbClr val="FF0000"/>
                </a:solidFill>
              </a:rPr>
              <a:t>Ascent</a:t>
            </a:r>
            <a:r>
              <a:rPr kumimoji="1" lang="zh-CN" altLang="en-US" dirty="0">
                <a:solidFill>
                  <a:srgbClr val="FF0000"/>
                </a:solidFill>
              </a:rPr>
              <a:t> </a:t>
            </a:r>
            <a:r>
              <a:rPr kumimoji="1" lang="en-US" altLang="zh-CN" dirty="0">
                <a:solidFill>
                  <a:srgbClr val="FF0000"/>
                </a:solidFill>
              </a:rPr>
              <a:t>(SGD</a:t>
            </a:r>
            <a:r>
              <a:rPr kumimoji="1" lang="zh-CN" altLang="en-US" dirty="0">
                <a:solidFill>
                  <a:srgbClr val="FF0000"/>
                </a:solidFill>
              </a:rPr>
              <a:t> </a:t>
            </a:r>
            <a:r>
              <a:rPr kumimoji="1" lang="en-US" altLang="zh-CN" dirty="0">
                <a:solidFill>
                  <a:srgbClr val="FF0000"/>
                </a:solidFill>
              </a:rPr>
              <a:t>in</a:t>
            </a:r>
            <a:r>
              <a:rPr kumimoji="1" lang="zh-CN" altLang="en-US" dirty="0">
                <a:solidFill>
                  <a:srgbClr val="FF0000"/>
                </a:solidFill>
              </a:rPr>
              <a:t> </a:t>
            </a:r>
            <a:r>
              <a:rPr kumimoji="1" lang="en-US" altLang="zh-CN" dirty="0" err="1">
                <a:solidFill>
                  <a:srgbClr val="FF0000"/>
                </a:solidFill>
              </a:rPr>
              <a:t>maximun</a:t>
            </a:r>
            <a:r>
              <a:rPr kumimoji="1" lang="en-US" altLang="zh-CN" dirty="0">
                <a:solidFill>
                  <a:srgbClr val="FF0000"/>
                </a:solidFill>
              </a:rPr>
              <a:t>)</a:t>
            </a:r>
            <a:endParaRPr kumimoji="1" lang="zh-CN" altLang="en-US" dirty="0">
              <a:solidFill>
                <a:srgbClr val="FF0000"/>
              </a:solidFill>
            </a:endParaRPr>
          </a:p>
        </p:txBody>
      </p:sp>
      <p:sp>
        <p:nvSpPr>
          <p:cNvPr id="10" name="文本框 9">
            <a:extLst>
              <a:ext uri="{FF2B5EF4-FFF2-40B4-BE49-F238E27FC236}">
                <a16:creationId xmlns:a16="http://schemas.microsoft.com/office/drawing/2014/main" id="{3AA47B1C-EF82-8BE1-3AE2-12F3E6D8D410}"/>
              </a:ext>
            </a:extLst>
          </p:cNvPr>
          <p:cNvSpPr txBox="1"/>
          <p:nvPr/>
        </p:nvSpPr>
        <p:spPr>
          <a:xfrm>
            <a:off x="7770988" y="3647506"/>
            <a:ext cx="3107095" cy="369332"/>
          </a:xfrm>
          <a:prstGeom prst="rect">
            <a:avLst/>
          </a:prstGeom>
          <a:noFill/>
        </p:spPr>
        <p:txBody>
          <a:bodyPr wrap="square" rtlCol="0">
            <a:spAutoFit/>
          </a:bodyPr>
          <a:lstStyle/>
          <a:p>
            <a:r>
              <a:rPr kumimoji="1" lang="en-US" altLang="zh-CN" dirty="0">
                <a:solidFill>
                  <a:srgbClr val="FF0000"/>
                </a:solidFill>
              </a:rPr>
              <a:t>First-Order</a:t>
            </a:r>
            <a:r>
              <a:rPr kumimoji="1" lang="zh-CN" altLang="en-US" dirty="0">
                <a:solidFill>
                  <a:srgbClr val="FF0000"/>
                </a:solidFill>
              </a:rPr>
              <a:t> </a:t>
            </a:r>
            <a:r>
              <a:rPr kumimoji="1" lang="en-US" altLang="zh-CN" dirty="0">
                <a:solidFill>
                  <a:srgbClr val="FF0000"/>
                </a:solidFill>
              </a:rPr>
              <a:t>Taylor</a:t>
            </a:r>
            <a:r>
              <a:rPr kumimoji="1" lang="zh-CN" altLang="en-US" dirty="0">
                <a:solidFill>
                  <a:srgbClr val="FF0000"/>
                </a:solidFill>
              </a:rPr>
              <a:t> </a:t>
            </a:r>
            <a:r>
              <a:rPr kumimoji="1" lang="en-US" altLang="zh-CN" dirty="0">
                <a:solidFill>
                  <a:srgbClr val="FF0000"/>
                </a:solidFill>
              </a:rPr>
              <a:t>Expansion</a:t>
            </a:r>
            <a:endParaRPr kumimoji="1" lang="zh-CN" altLang="en-US" dirty="0">
              <a:solidFill>
                <a:srgbClr val="FF0000"/>
              </a:solidFill>
            </a:endParaRPr>
          </a:p>
        </p:txBody>
      </p:sp>
    </p:spTree>
    <p:extLst>
      <p:ext uri="{BB962C8B-B14F-4D97-AF65-F5344CB8AC3E}">
        <p14:creationId xmlns:p14="http://schemas.microsoft.com/office/powerpoint/2010/main" val="2234152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029AE-2D13-DC0C-D50F-818E1C99F97B}"/>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D84E2CD-53A6-A0CA-C24B-2BE61919F511}"/>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29CC974F-94C3-EDF8-5902-0D08A2A4B19F}"/>
              </a:ext>
            </a:extLst>
          </p:cNvPr>
          <p:cNvSpPr>
            <a:spLocks noGrp="1"/>
          </p:cNvSpPr>
          <p:nvPr>
            <p:ph type="sldNum" sz="quarter" idx="10"/>
          </p:nvPr>
        </p:nvSpPr>
        <p:spPr/>
        <p:txBody>
          <a:bodyPr/>
          <a:lstStyle/>
          <a:p>
            <a:fld id="{302C3856-606A-2E43-AD29-7D4FD2F5BEC3}" type="slidenum">
              <a:rPr kumimoji="1" lang="zh-CN" altLang="en-US" smtClean="0"/>
              <a:t>9</a:t>
            </a:fld>
            <a:endParaRPr kumimoji="1" lang="zh-CN" altLang="en-US" sz="1800"/>
          </a:p>
        </p:txBody>
      </p:sp>
      <mc:AlternateContent xmlns:mc="http://schemas.openxmlformats.org/markup-compatibility/2006" xmlns:a14="http://schemas.microsoft.com/office/drawing/2010/main">
        <mc:Choice Requires="a14">
          <p:sp>
            <p:nvSpPr>
              <p:cNvPr id="5" name="内容占位符 3">
                <a:extLst>
                  <a:ext uri="{FF2B5EF4-FFF2-40B4-BE49-F238E27FC236}">
                    <a16:creationId xmlns:a16="http://schemas.microsoft.com/office/drawing/2014/main" id="{5CB2BEFD-D5B7-BCC1-8BA0-8E3A8333C5B3}"/>
                  </a:ext>
                </a:extLst>
              </p:cNvPr>
              <p:cNvSpPr>
                <a:spLocks noGrp="1"/>
              </p:cNvSpPr>
              <p:nvPr>
                <p:ph sz="quarter" idx="11"/>
              </p:nvPr>
            </p:nvSpPr>
            <p:spPr>
              <a:xfrm>
                <a:off x="277092" y="1468582"/>
                <a:ext cx="10626436" cy="4260885"/>
              </a:xfrm>
            </p:spPr>
            <p:txBody>
              <a:bodyPr/>
              <a:lstStyle/>
              <a:p>
                <a:r>
                  <a:rPr lang="en-US" altLang="zh-CN" b="0" dirty="0"/>
                  <a:t>Influence</a:t>
                </a:r>
                <a:r>
                  <a:rPr lang="zh-CN" altLang="en-US" b="0" dirty="0"/>
                  <a:t> </a:t>
                </a:r>
                <a:r>
                  <a:rPr lang="en-US" altLang="zh-CN" b="0" dirty="0"/>
                  <a:t>Function:</a:t>
                </a:r>
                <a:r>
                  <a:rPr lang="zh-CN" altLang="en-US" b="0" dirty="0"/>
                  <a:t> 按照数据对优化目标的“贡献程度”选择数据</a:t>
                </a:r>
                <a:r>
                  <a:rPr lang="en-US" altLang="zh-CN" b="0" dirty="0"/>
                  <a:t>	</a:t>
                </a:r>
              </a:p>
              <a:p>
                <a:pPr lvl="1"/>
                <a:r>
                  <a:rPr kumimoji="1" lang="en-US" altLang="zh-CN" dirty="0" err="1"/>
                  <a:t>TracInf</a:t>
                </a:r>
                <a:r>
                  <a:rPr kumimoji="1" lang="zh-CN" altLang="en-US" dirty="0"/>
                  <a:t> </a:t>
                </a:r>
                <a:r>
                  <a:rPr kumimoji="1" lang="en-US" altLang="zh-CN" dirty="0"/>
                  <a:t>(Pruthi</a:t>
                </a:r>
                <a:r>
                  <a:rPr kumimoji="1" lang="zh-CN" altLang="en-US" dirty="0"/>
                  <a:t> </a:t>
                </a:r>
                <a:r>
                  <a:rPr kumimoji="1" lang="en-US" altLang="zh-CN" dirty="0"/>
                  <a:t>et</a:t>
                </a:r>
                <a:r>
                  <a:rPr kumimoji="1" lang="zh-CN" altLang="en-US" dirty="0"/>
                  <a:t> </a:t>
                </a:r>
                <a:r>
                  <a:rPr kumimoji="1" lang="en-US" altLang="zh-CN" dirty="0"/>
                  <a:t>al.,</a:t>
                </a:r>
                <a:r>
                  <a:rPr kumimoji="1" lang="zh-CN" altLang="en-US" dirty="0"/>
                  <a:t> </a:t>
                </a:r>
                <a:r>
                  <a:rPr kumimoji="1" lang="en-US" altLang="zh-CN" dirty="0"/>
                  <a:t>2020)</a:t>
                </a:r>
              </a:p>
              <a:p>
                <a:pPr lvl="2"/>
                <a:r>
                  <a:rPr kumimoji="1" lang="zh-CN" altLang="en-US" dirty="0"/>
                  <a:t>假设有</a:t>
                </a:r>
                <a:r>
                  <a:rPr kumimoji="1" lang="en-US" altLang="zh-CN" dirty="0"/>
                  <a:t>N</a:t>
                </a:r>
                <a:r>
                  <a:rPr kumimoji="1" lang="zh-CN" altLang="en-US" dirty="0"/>
                  <a:t>条训练数据 </a:t>
                </a:r>
                <a14:m>
                  <m:oMath xmlns:m="http://schemas.openxmlformats.org/officeDocument/2006/math">
                    <m:sSub>
                      <m:sSubPr>
                        <m:ctrlPr>
                          <a:rPr kumimoji="1" lang="en-US" altLang="zh-CN" b="0" i="1" smtClean="0">
                            <a:latin typeface="Cambria Math" panose="02040503050406030204" pitchFamily="18" charset="0"/>
                          </a:rPr>
                        </m:ctrlPr>
                      </m:sSubPr>
                      <m:e>
                        <m:d>
                          <m:dPr>
                            <m:begChr m:val="{"/>
                            <m:endChr m:val="}"/>
                            <m:ctrlPr>
                              <a:rPr kumimoji="1" lang="en-US" altLang="zh-CN" b="0" i="1" smtClean="0">
                                <a:latin typeface="Cambria Math" panose="02040503050406030204" pitchFamily="18" charset="0"/>
                              </a:rPr>
                            </m:ctrlPr>
                          </m:dPr>
                          <m:e>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𝑠</m:t>
                                </m:r>
                              </m:e>
                              <m:sub>
                                <m:r>
                                  <a:rPr kumimoji="1" lang="en-US" altLang="zh-CN" b="0" i="1" smtClean="0">
                                    <a:latin typeface="Cambria Math" panose="02040503050406030204" pitchFamily="18" charset="0"/>
                                  </a:rPr>
                                  <m:t>0</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𝑖</m:t>
                                    </m:r>
                                  </m:e>
                                </m:d>
                              </m:sup>
                            </m:sSubSup>
                          </m:e>
                        </m:d>
                      </m:e>
                      <m:sub>
                        <m:r>
                          <a:rPr kumimoji="1" lang="en-US" altLang="zh-CN" b="0" i="1" smtClean="0">
                            <a:latin typeface="Cambria Math" panose="02040503050406030204" pitchFamily="18" charset="0"/>
                          </a:rPr>
                          <m:t>𝑖</m:t>
                        </m:r>
                        <m:r>
                          <a:rPr kumimoji="1" lang="en-US" altLang="zh-CN" b="0" i="1" smtClean="0">
                            <a:latin typeface="Cambria Math" panose="02040503050406030204" pitchFamily="18" charset="0"/>
                          </a:rPr>
                          <m:t>=1:</m:t>
                        </m:r>
                        <m:r>
                          <a:rPr kumimoji="1" lang="en-US" altLang="zh-CN" b="0" i="1" smtClean="0">
                            <a:latin typeface="Cambria Math" panose="02040503050406030204" pitchFamily="18" charset="0"/>
                          </a:rPr>
                          <m:t>𝑁</m:t>
                        </m:r>
                      </m:sub>
                    </m:sSub>
                  </m:oMath>
                </a14:m>
                <a:r>
                  <a:rPr kumimoji="1" lang="en-US" altLang="zh-CN" dirty="0"/>
                  <a:t>,</a:t>
                </a:r>
                <a:r>
                  <a:rPr kumimoji="1" lang="zh-CN" altLang="en-US" dirty="0"/>
                  <a:t> 对于测试数据 </a:t>
                </a:r>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𝑠</m:t>
                        </m:r>
                      </m:e>
                      <m:sub>
                        <m:r>
                          <a:rPr kumimoji="1" lang="en-US" altLang="zh-CN" b="0" i="1" smtClean="0">
                            <a:latin typeface="Cambria Math" panose="02040503050406030204" pitchFamily="18" charset="0"/>
                          </a:rPr>
                          <m:t>0</m:t>
                        </m:r>
                      </m:sub>
                    </m:sSub>
                    <m:r>
                      <a:rPr kumimoji="1" lang="en-US" altLang="zh-CN" b="0" i="1" smtClean="0">
                        <a:latin typeface="Cambria Math" panose="02040503050406030204" pitchFamily="18" charset="0"/>
                      </a:rPr>
                      <m:t>′</m:t>
                    </m:r>
                  </m:oMath>
                </a14:m>
                <a:r>
                  <a:rPr kumimoji="1" lang="en-US" altLang="zh-CN" dirty="0"/>
                  <a:t>,</a:t>
                </a:r>
                <a:r>
                  <a:rPr kumimoji="1" lang="zh-CN" altLang="en-US" dirty="0"/>
                  <a:t> 假设</a:t>
                </a:r>
                <a:r>
                  <a:rPr kumimoji="1" lang="en-US" altLang="zh-CN" dirty="0" err="1"/>
                  <a:t>batch_size</a:t>
                </a:r>
                <a:r>
                  <a:rPr kumimoji="1" lang="en-US" altLang="zh-CN" dirty="0"/>
                  <a:t>=1</a:t>
                </a:r>
                <a:r>
                  <a:rPr kumimoji="1" lang="zh-CN" altLang="en-US" dirty="0"/>
                  <a:t> 更新</a:t>
                </a:r>
                <a:r>
                  <a:rPr kumimoji="1" lang="en-US" altLang="zh-CN" dirty="0"/>
                  <a:t>N</a:t>
                </a:r>
                <a:r>
                  <a:rPr kumimoji="1" lang="zh-CN" altLang="en-US" dirty="0"/>
                  <a:t>步：</a:t>
                </a:r>
                <a:endParaRPr kumimoji="1" lang="en-US" altLang="zh-CN" dirty="0"/>
              </a:p>
              <a:p>
                <a:pPr lvl="2"/>
                <a:endParaRPr kumimoji="1" lang="en-US" altLang="zh-CN" dirty="0"/>
              </a:p>
              <a:p>
                <a:pPr lvl="2"/>
                <a:endParaRPr kumimoji="1" lang="en-US" altLang="zh-CN" dirty="0"/>
              </a:p>
              <a:p>
                <a:pPr lvl="2"/>
                <a:endParaRPr kumimoji="1" lang="en-US" altLang="zh-CN" dirty="0"/>
              </a:p>
              <a:p>
                <a:pPr lvl="2"/>
                <a:r>
                  <a:rPr kumimoji="1" lang="zh-CN" altLang="en-US" dirty="0"/>
                  <a:t>目标函数的提升近似为：</a:t>
                </a:r>
                <a:endParaRPr kumimoji="1" lang="en-US" altLang="zh-CN" dirty="0"/>
              </a:p>
              <a:p>
                <a:pPr lvl="2"/>
                <a:endParaRPr kumimoji="1" lang="en-US" altLang="zh-CN" dirty="0"/>
              </a:p>
              <a:p>
                <a:pPr lvl="2"/>
                <a:endParaRPr kumimoji="1" lang="en-US" altLang="zh-CN" dirty="0"/>
              </a:p>
              <a:p>
                <a:pPr lvl="2"/>
                <a:endParaRPr kumimoji="1" lang="en-US" altLang="zh-CN" dirty="0"/>
              </a:p>
              <a:p>
                <a:pPr lvl="2"/>
                <a:r>
                  <a:rPr kumimoji="1" lang="zh-CN" altLang="en-US" dirty="0"/>
                  <a:t>对于更新前的模型</a:t>
                </a:r>
                <a14:m>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𝜋</m:t>
                        </m:r>
                      </m:e>
                      <m:sub>
                        <m:sSup>
                          <m:sSupPr>
                            <m:ctrlPr>
                              <a:rPr kumimoji="1" lang="en-US" altLang="zh-CN" b="0" i="1" smtClean="0">
                                <a:latin typeface="Cambria Math" panose="02040503050406030204" pitchFamily="18" charset="0"/>
                              </a:rPr>
                            </m:ctrlPr>
                          </m:sSupPr>
                          <m:e>
                            <m:r>
                              <a:rPr kumimoji="1" lang="en-US" altLang="zh-CN" b="0" i="1" smtClean="0">
                                <a:latin typeface="Cambria Math" panose="02040503050406030204" pitchFamily="18" charset="0"/>
                              </a:rPr>
                              <m:t>𝜃</m:t>
                            </m:r>
                          </m:e>
                          <m:sup>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𝑚</m:t>
                            </m:r>
                            <m:r>
                              <a:rPr kumimoji="1" lang="en-US" altLang="zh-CN" b="0" i="1" smtClean="0">
                                <a:latin typeface="Cambria Math" panose="02040503050406030204" pitchFamily="18" charset="0"/>
                              </a:rPr>
                              <m:t>)</m:t>
                            </m:r>
                          </m:sup>
                        </m:sSup>
                      </m:sub>
                    </m:sSub>
                  </m:oMath>
                </a14:m>
                <a:r>
                  <a:rPr kumimoji="1" lang="en-US" altLang="zh-CN" dirty="0"/>
                  <a:t>,</a:t>
                </a:r>
                <a:r>
                  <a:rPr kumimoji="1" lang="zh-CN" altLang="en-US" dirty="0"/>
                  <a:t> 训练数据</a:t>
                </a:r>
                <a14:m>
                  <m:oMath xmlns:m="http://schemas.openxmlformats.org/officeDocument/2006/math">
                    <m:sSubSup>
                      <m:sSubSupPr>
                        <m:ctrlPr>
                          <a:rPr kumimoji="1" lang="en-US" altLang="zh-CN" b="0" i="1" dirty="0" smtClean="0">
                            <a:latin typeface="Cambria Math" panose="02040503050406030204" pitchFamily="18" charset="0"/>
                          </a:rPr>
                        </m:ctrlPr>
                      </m:sSubSupPr>
                      <m:e>
                        <m:r>
                          <m:rPr>
                            <m:sty m:val="p"/>
                          </m:rPr>
                          <a:rPr kumimoji="1" lang="en-US" altLang="zh-CN" i="1" dirty="0">
                            <a:latin typeface="Cambria Math" panose="02040503050406030204" pitchFamily="18" charset="0"/>
                          </a:rPr>
                          <m:t>s</m:t>
                        </m:r>
                      </m:e>
                      <m:sub>
                        <m:r>
                          <a:rPr kumimoji="1" lang="en-US" altLang="zh-CN" b="0" i="1" dirty="0" smtClean="0">
                            <a:latin typeface="Cambria Math" panose="02040503050406030204" pitchFamily="18" charset="0"/>
                          </a:rPr>
                          <m:t>0</m:t>
                        </m:r>
                      </m:sub>
                      <m:sup>
                        <m:r>
                          <a:rPr kumimoji="1" lang="en-US" altLang="zh-CN" b="0" i="1" dirty="0" smtClean="0">
                            <a:latin typeface="Cambria Math" panose="02040503050406030204" pitchFamily="18" charset="0"/>
                          </a:rPr>
                          <m:t>(</m:t>
                        </m:r>
                        <m:r>
                          <a:rPr kumimoji="1" lang="en-US" altLang="zh-CN" b="0" i="1" dirty="0" smtClean="0">
                            <a:latin typeface="Cambria Math" panose="02040503050406030204" pitchFamily="18" charset="0"/>
                          </a:rPr>
                          <m:t>𝑖</m:t>
                        </m:r>
                        <m:r>
                          <a:rPr kumimoji="1" lang="en-US" altLang="zh-CN" b="0" i="1" dirty="0" smtClean="0">
                            <a:latin typeface="Cambria Math" panose="02040503050406030204" pitchFamily="18" charset="0"/>
                          </a:rPr>
                          <m:t>)</m:t>
                        </m:r>
                      </m:sup>
                    </m:sSubSup>
                  </m:oMath>
                </a14:m>
                <a:r>
                  <a:rPr kumimoji="1" lang="zh-CN" altLang="en-US" dirty="0"/>
                  <a:t>对于其在测试数据</a:t>
                </a:r>
                <a14:m>
                  <m:oMath xmlns:m="http://schemas.openxmlformats.org/officeDocument/2006/math">
                    <m:sSub>
                      <m:sSubPr>
                        <m:ctrlPr>
                          <a:rPr kumimoji="1" lang="en-US" altLang="zh-CN" b="0" i="1" dirty="0" smtClean="0">
                            <a:latin typeface="Cambria Math" panose="02040503050406030204" pitchFamily="18" charset="0"/>
                          </a:rPr>
                        </m:ctrlPr>
                      </m:sSubPr>
                      <m:e>
                        <m:r>
                          <m:rPr>
                            <m:sty m:val="p"/>
                          </m:rPr>
                          <a:rPr kumimoji="1" lang="en-US" altLang="zh-CN" i="1" dirty="0">
                            <a:latin typeface="Cambria Math" panose="02040503050406030204" pitchFamily="18" charset="0"/>
                          </a:rPr>
                          <m:t>s</m:t>
                        </m:r>
                      </m:e>
                      <m:sub>
                        <m:r>
                          <a:rPr kumimoji="1" lang="en-US" altLang="zh-CN" b="0" i="1" dirty="0" smtClean="0">
                            <a:latin typeface="Cambria Math" panose="02040503050406030204" pitchFamily="18" charset="0"/>
                          </a:rPr>
                          <m:t>0</m:t>
                        </m:r>
                      </m:sub>
                    </m:sSub>
                    <m:r>
                      <a:rPr kumimoji="1" lang="en-US" altLang="zh-CN" b="0" i="1" dirty="0" smtClean="0">
                        <a:latin typeface="Cambria Math" panose="02040503050406030204" pitchFamily="18" charset="0"/>
                      </a:rPr>
                      <m:t>′</m:t>
                    </m:r>
                  </m:oMath>
                </a14:m>
                <a:r>
                  <a:rPr kumimoji="1" lang="zh-CN" altLang="en-US" dirty="0"/>
                  <a:t>性能提升的影响程度近似为：</a:t>
                </a:r>
                <a:endParaRPr kumimoji="1" lang="en-US" altLang="zh-CN" dirty="0"/>
              </a:p>
            </p:txBody>
          </p:sp>
        </mc:Choice>
        <mc:Fallback xmlns="">
          <p:sp>
            <p:nvSpPr>
              <p:cNvPr id="5" name="内容占位符 3">
                <a:extLst>
                  <a:ext uri="{FF2B5EF4-FFF2-40B4-BE49-F238E27FC236}">
                    <a16:creationId xmlns:a16="http://schemas.microsoft.com/office/drawing/2014/main" id="{5CB2BEFD-D5B7-BCC1-8BA0-8E3A8333C5B3}"/>
                  </a:ext>
                </a:extLst>
              </p:cNvPr>
              <p:cNvSpPr>
                <a:spLocks noGrp="1" noRot="1" noChangeAspect="1" noMove="1" noResize="1" noEditPoints="1" noAdjustHandles="1" noChangeArrowheads="1" noChangeShapeType="1" noTextEdit="1"/>
              </p:cNvSpPr>
              <p:nvPr>
                <p:ph sz="quarter" idx="11"/>
              </p:nvPr>
            </p:nvSpPr>
            <p:spPr>
              <a:xfrm>
                <a:off x="277092" y="1468582"/>
                <a:ext cx="10626436" cy="4260885"/>
              </a:xfrm>
              <a:blipFill>
                <a:blip r:embed="rId3"/>
                <a:stretch>
                  <a:fillRect l="-239" t="-297" b="-8309"/>
                </a:stretch>
              </a:blipFill>
            </p:spPr>
            <p:txBody>
              <a:bodyPr/>
              <a:lstStyle/>
              <a:p>
                <a:r>
                  <a:rPr lang="zh-CN" altLang="en-US">
                    <a:noFill/>
                  </a:rPr>
                  <a:t> </a:t>
                </a:r>
              </a:p>
            </p:txBody>
          </p:sp>
        </mc:Fallback>
      </mc:AlternateContent>
      <p:pic>
        <p:nvPicPr>
          <p:cNvPr id="11" name="图片 10">
            <a:extLst>
              <a:ext uri="{FF2B5EF4-FFF2-40B4-BE49-F238E27FC236}">
                <a16:creationId xmlns:a16="http://schemas.microsoft.com/office/drawing/2014/main" id="{49E2434D-E8ED-8476-6BAD-BDA1DFD95B84}"/>
              </a:ext>
            </a:extLst>
          </p:cNvPr>
          <p:cNvPicPr>
            <a:picLocks noChangeAspect="1"/>
          </p:cNvPicPr>
          <p:nvPr/>
        </p:nvPicPr>
        <p:blipFill>
          <a:blip r:embed="rId4"/>
          <a:stretch>
            <a:fillRect/>
          </a:stretch>
        </p:blipFill>
        <p:spPr>
          <a:xfrm>
            <a:off x="3759200" y="3153605"/>
            <a:ext cx="4673600" cy="800100"/>
          </a:xfrm>
          <a:prstGeom prst="rect">
            <a:avLst/>
          </a:prstGeom>
        </p:spPr>
      </p:pic>
      <p:pic>
        <p:nvPicPr>
          <p:cNvPr id="12" name="图片 11">
            <a:extLst>
              <a:ext uri="{FF2B5EF4-FFF2-40B4-BE49-F238E27FC236}">
                <a16:creationId xmlns:a16="http://schemas.microsoft.com/office/drawing/2014/main" id="{0FA77740-788C-CAD8-4145-93D58D7317B3}"/>
              </a:ext>
            </a:extLst>
          </p:cNvPr>
          <p:cNvPicPr>
            <a:picLocks noChangeAspect="1"/>
          </p:cNvPicPr>
          <p:nvPr/>
        </p:nvPicPr>
        <p:blipFill>
          <a:blip r:embed="rId5"/>
          <a:stretch>
            <a:fillRect/>
          </a:stretch>
        </p:blipFill>
        <p:spPr>
          <a:xfrm>
            <a:off x="2800350" y="4397086"/>
            <a:ext cx="6591300" cy="889000"/>
          </a:xfrm>
          <a:prstGeom prst="rect">
            <a:avLst/>
          </a:prstGeom>
        </p:spPr>
      </p:pic>
      <p:pic>
        <p:nvPicPr>
          <p:cNvPr id="13" name="图片 12">
            <a:extLst>
              <a:ext uri="{FF2B5EF4-FFF2-40B4-BE49-F238E27FC236}">
                <a16:creationId xmlns:a16="http://schemas.microsoft.com/office/drawing/2014/main" id="{3F754DD8-AC9C-7D2E-8C54-645199A77529}"/>
              </a:ext>
            </a:extLst>
          </p:cNvPr>
          <p:cNvPicPr>
            <a:picLocks noChangeAspect="1"/>
          </p:cNvPicPr>
          <p:nvPr/>
        </p:nvPicPr>
        <p:blipFill>
          <a:blip r:embed="rId6"/>
          <a:stretch>
            <a:fillRect/>
          </a:stretch>
        </p:blipFill>
        <p:spPr>
          <a:xfrm>
            <a:off x="2107134" y="5831983"/>
            <a:ext cx="7473732" cy="710916"/>
          </a:xfrm>
          <a:prstGeom prst="rect">
            <a:avLst/>
          </a:prstGeom>
        </p:spPr>
      </p:pic>
    </p:spTree>
    <p:extLst>
      <p:ext uri="{BB962C8B-B14F-4D97-AF65-F5344CB8AC3E}">
        <p14:creationId xmlns:p14="http://schemas.microsoft.com/office/powerpoint/2010/main" val="1549640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07E7F-EBCE-2D1A-C34D-92CECC4462AD}"/>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45696C2-8777-A214-7041-64EC0C9BCA36}"/>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F5DDB869-CD65-BED2-F588-1CD7313C0A87}"/>
              </a:ext>
            </a:extLst>
          </p:cNvPr>
          <p:cNvSpPr>
            <a:spLocks noGrp="1"/>
          </p:cNvSpPr>
          <p:nvPr>
            <p:ph type="sldNum" sz="quarter" idx="10"/>
          </p:nvPr>
        </p:nvSpPr>
        <p:spPr/>
        <p:txBody>
          <a:bodyPr/>
          <a:lstStyle/>
          <a:p>
            <a:fld id="{302C3856-606A-2E43-AD29-7D4FD2F5BEC3}" type="slidenum">
              <a:rPr kumimoji="1" lang="zh-CN" altLang="en-US" smtClean="0"/>
              <a:t>10</a:t>
            </a:fld>
            <a:endParaRPr kumimoji="1" lang="zh-CN" altLang="en-US" sz="1800"/>
          </a:p>
        </p:txBody>
      </p:sp>
      <mc:AlternateContent xmlns:mc="http://schemas.openxmlformats.org/markup-compatibility/2006" xmlns:a14="http://schemas.microsoft.com/office/drawing/2010/main">
        <mc:Choice Requires="a14">
          <p:sp>
            <p:nvSpPr>
              <p:cNvPr id="5" name="内容占位符 3">
                <a:extLst>
                  <a:ext uri="{FF2B5EF4-FFF2-40B4-BE49-F238E27FC236}">
                    <a16:creationId xmlns:a16="http://schemas.microsoft.com/office/drawing/2014/main" id="{613F5BA4-22D7-DDDA-B5E5-80C9B037EA15}"/>
                  </a:ext>
                </a:extLst>
              </p:cNvPr>
              <p:cNvSpPr>
                <a:spLocks noGrp="1"/>
              </p:cNvSpPr>
              <p:nvPr>
                <p:ph sz="quarter" idx="11"/>
              </p:nvPr>
            </p:nvSpPr>
            <p:spPr>
              <a:xfrm>
                <a:off x="277091" y="1468582"/>
                <a:ext cx="11563809" cy="4260885"/>
              </a:xfrm>
            </p:spPr>
            <p:txBody>
              <a:bodyPr/>
              <a:lstStyle/>
              <a:p>
                <a:r>
                  <a:rPr lang="en-US" altLang="zh-CN" b="0" dirty="0"/>
                  <a:t>Influence</a:t>
                </a:r>
                <a:r>
                  <a:rPr lang="zh-CN" altLang="en-US" b="0" dirty="0"/>
                  <a:t> </a:t>
                </a:r>
                <a:r>
                  <a:rPr lang="en-US" altLang="zh-CN" b="0" dirty="0"/>
                  <a:t>Function:</a:t>
                </a:r>
                <a:r>
                  <a:rPr lang="zh-CN" altLang="en-US" b="0" dirty="0"/>
                  <a:t> 按照数据对优化目标的“贡献程度”选择数据</a:t>
                </a:r>
                <a:r>
                  <a:rPr lang="en-US" altLang="zh-CN" b="0" dirty="0"/>
                  <a:t>	</a:t>
                </a:r>
                <a:endParaRPr kumimoji="1" lang="en-US" altLang="zh-CN" dirty="0"/>
              </a:p>
              <a:p>
                <a:pPr lvl="1"/>
                <a:r>
                  <a:rPr kumimoji="1" lang="zh-CN" altLang="en-US" dirty="0"/>
                  <a:t>简单理解：训练数据和测试数据</a:t>
                </a:r>
                <a:r>
                  <a:rPr kumimoji="1" lang="zh-CN" altLang="en-US" b="1" dirty="0"/>
                  <a:t>策略梯度的内积</a:t>
                </a:r>
                <a:endParaRPr kumimoji="1" lang="en-US" altLang="zh-CN" b="1" dirty="0"/>
              </a:p>
              <a:p>
                <a:pPr lvl="1"/>
                <a:r>
                  <a:rPr kumimoji="1" lang="zh-CN" altLang="en-US" dirty="0"/>
                  <a:t>实际使用：</a:t>
                </a:r>
                <a:endParaRPr kumimoji="1" lang="en-US" altLang="zh-CN" dirty="0"/>
              </a:p>
              <a:p>
                <a:pPr lvl="2"/>
                <a14:m>
                  <m:oMath xmlns:m="http://schemas.openxmlformats.org/officeDocument/2006/math">
                    <m:sSub>
                      <m:sSubPr>
                        <m:ctrlPr>
                          <a:rPr kumimoji="1" lang="en-US" altLang="zh-CN" i="1" dirty="0" smtClean="0">
                            <a:latin typeface="Cambria Math" panose="02040503050406030204" pitchFamily="18" charset="0"/>
                          </a:rPr>
                        </m:ctrlPr>
                      </m:sSubPr>
                      <m:e>
                        <m:r>
                          <a:rPr kumimoji="1" lang="en-US" altLang="zh-CN" b="0" i="1" dirty="0" smtClean="0">
                            <a:latin typeface="Cambria Math" panose="02040503050406030204" pitchFamily="18" charset="0"/>
                          </a:rPr>
                          <m:t>𝑠</m:t>
                        </m:r>
                      </m:e>
                      <m:sub>
                        <m:r>
                          <a:rPr kumimoji="1" lang="en-US" altLang="zh-CN" i="1" dirty="0">
                            <a:latin typeface="Cambria Math" panose="02040503050406030204" pitchFamily="18" charset="0"/>
                          </a:rPr>
                          <m:t>0</m:t>
                        </m:r>
                      </m:sub>
                    </m:sSub>
                    <m:r>
                      <a:rPr kumimoji="1" lang="en-US" altLang="zh-CN" b="0" i="1" dirty="0" smtClean="0">
                        <a:latin typeface="Cambria Math" panose="02040503050406030204" pitchFamily="18" charset="0"/>
                      </a:rPr>
                      <m:t>′</m:t>
                    </m:r>
                  </m:oMath>
                </a14:m>
                <a:r>
                  <a:rPr kumimoji="1" lang="en-US" altLang="zh-CN" dirty="0"/>
                  <a:t>:</a:t>
                </a:r>
                <a:r>
                  <a:rPr kumimoji="1" lang="zh-CN" altLang="en-US" dirty="0"/>
                  <a:t>验证集数据，反映模型</a:t>
                </a:r>
                <a:r>
                  <a:rPr kumimoji="1" lang="zh-CN" altLang="en-US" b="1" dirty="0"/>
                  <a:t>真实应用场景</a:t>
                </a:r>
                <a:r>
                  <a:rPr kumimoji="1" lang="zh-CN" altLang="en-US" dirty="0"/>
                  <a:t>（与测试集同分布，但无正交</a:t>
                </a:r>
                <a:r>
                  <a:rPr kumimoji="1" lang="en-US" altLang="zh-CN" dirty="0"/>
                  <a:t>=&gt;</a:t>
                </a:r>
                <a:r>
                  <a:rPr kumimoji="1" lang="zh-CN" altLang="en-US" dirty="0"/>
                  <a:t>防止测试信息泄露）</a:t>
                </a:r>
                <a:endParaRPr kumimoji="1" lang="en-US" altLang="zh-CN" dirty="0"/>
              </a:p>
              <a:p>
                <a:pPr lvl="2"/>
                <a14:m>
                  <m:oMath xmlns:m="http://schemas.openxmlformats.org/officeDocument/2006/math">
                    <m:sSub>
                      <m:sSubPr>
                        <m:ctrlPr>
                          <a:rPr kumimoji="1" lang="en-US" altLang="zh-CN" b="0" i="1" dirty="0" smtClean="0">
                            <a:latin typeface="Cambria Math" panose="02040503050406030204" pitchFamily="18" charset="0"/>
                          </a:rPr>
                        </m:ctrlPr>
                      </m:sSubPr>
                      <m:e>
                        <m:r>
                          <a:rPr kumimoji="1" lang="en-US" altLang="zh-CN" b="0" i="1" dirty="0" smtClean="0">
                            <a:latin typeface="Cambria Math" panose="02040503050406030204" pitchFamily="18" charset="0"/>
                          </a:rPr>
                          <m:t>𝑠</m:t>
                        </m:r>
                      </m:e>
                      <m:sub>
                        <m:r>
                          <a:rPr kumimoji="1" lang="en-US" altLang="zh-CN" b="0" i="1" dirty="0" smtClean="0">
                            <a:latin typeface="Cambria Math" panose="02040503050406030204" pitchFamily="18" charset="0"/>
                          </a:rPr>
                          <m:t>0</m:t>
                        </m:r>
                      </m:sub>
                    </m:sSub>
                  </m:oMath>
                </a14:m>
                <a:r>
                  <a:rPr kumimoji="1" lang="en-US" altLang="zh-CN" dirty="0"/>
                  <a:t>:</a:t>
                </a:r>
                <a:r>
                  <a:rPr kumimoji="1" lang="zh-CN" altLang="en-US" dirty="0"/>
                  <a:t> 训练集数据，来源：人工标注</a:t>
                </a:r>
                <a:r>
                  <a:rPr kumimoji="1" lang="en-US" altLang="zh-CN" dirty="0"/>
                  <a:t>/</a:t>
                </a:r>
                <a:r>
                  <a:rPr kumimoji="1" lang="zh-CN" altLang="en-US" dirty="0"/>
                  <a:t>收集</a:t>
                </a:r>
                <a:r>
                  <a:rPr kumimoji="1" lang="en-US" altLang="zh-CN" dirty="0"/>
                  <a:t>/LLM</a:t>
                </a:r>
                <a:r>
                  <a:rPr kumimoji="1" lang="zh-CN" altLang="en-US" dirty="0"/>
                  <a:t>自己合成</a:t>
                </a:r>
                <a:endParaRPr kumimoji="1" lang="en-US" altLang="zh-CN" dirty="0"/>
              </a:p>
              <a:p>
                <a:pPr lvl="2"/>
                <a:endParaRPr kumimoji="1" lang="en-US" altLang="zh-CN" dirty="0"/>
              </a:p>
            </p:txBody>
          </p:sp>
        </mc:Choice>
        <mc:Fallback xmlns="">
          <p:sp>
            <p:nvSpPr>
              <p:cNvPr id="5" name="内容占位符 3">
                <a:extLst>
                  <a:ext uri="{FF2B5EF4-FFF2-40B4-BE49-F238E27FC236}">
                    <a16:creationId xmlns:a16="http://schemas.microsoft.com/office/drawing/2014/main" id="{613F5BA4-22D7-DDDA-B5E5-80C9B037EA15}"/>
                  </a:ext>
                </a:extLst>
              </p:cNvPr>
              <p:cNvSpPr>
                <a:spLocks noGrp="1" noRot="1" noChangeAspect="1" noMove="1" noResize="1" noEditPoints="1" noAdjustHandles="1" noChangeArrowheads="1" noChangeShapeType="1" noTextEdit="1"/>
              </p:cNvSpPr>
              <p:nvPr>
                <p:ph sz="quarter" idx="11"/>
              </p:nvPr>
            </p:nvSpPr>
            <p:spPr>
              <a:xfrm>
                <a:off x="277091" y="1468582"/>
                <a:ext cx="11563809" cy="4260885"/>
              </a:xfrm>
              <a:blipFill>
                <a:blip r:embed="rId3"/>
                <a:stretch>
                  <a:fillRect l="-219" t="-297" r="-2741"/>
                </a:stretch>
              </a:blipFill>
            </p:spPr>
            <p:txBody>
              <a:bodyPr/>
              <a:lstStyle/>
              <a:p>
                <a:r>
                  <a:rPr lang="zh-CN" altLang="en-US">
                    <a:noFill/>
                  </a:rPr>
                  <a:t> </a:t>
                </a:r>
              </a:p>
            </p:txBody>
          </p:sp>
        </mc:Fallback>
      </mc:AlternateContent>
      <p:pic>
        <p:nvPicPr>
          <p:cNvPr id="8" name="图片 7">
            <a:extLst>
              <a:ext uri="{FF2B5EF4-FFF2-40B4-BE49-F238E27FC236}">
                <a16:creationId xmlns:a16="http://schemas.microsoft.com/office/drawing/2014/main" id="{9050FF56-B89B-6A98-D185-831A497194DD}"/>
              </a:ext>
            </a:extLst>
          </p:cNvPr>
          <p:cNvPicPr>
            <a:picLocks noChangeAspect="1"/>
          </p:cNvPicPr>
          <p:nvPr/>
        </p:nvPicPr>
        <p:blipFill>
          <a:blip r:embed="rId4"/>
          <a:stretch>
            <a:fillRect/>
          </a:stretch>
        </p:blipFill>
        <p:spPr>
          <a:xfrm>
            <a:off x="2283894" y="3990724"/>
            <a:ext cx="7155617" cy="2136005"/>
          </a:xfrm>
          <a:prstGeom prst="rect">
            <a:avLst/>
          </a:prstGeom>
        </p:spPr>
      </p:pic>
    </p:spTree>
    <p:extLst>
      <p:ext uri="{BB962C8B-B14F-4D97-AF65-F5344CB8AC3E}">
        <p14:creationId xmlns:p14="http://schemas.microsoft.com/office/powerpoint/2010/main" val="16986449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80992-390E-FFAD-836D-D898ED2D71BF}"/>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A97267A3-2345-03E6-B918-93F7500D8F01}"/>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9FE0C062-E933-527B-8643-92C6054F3458}"/>
              </a:ext>
            </a:extLst>
          </p:cNvPr>
          <p:cNvSpPr>
            <a:spLocks noGrp="1"/>
          </p:cNvSpPr>
          <p:nvPr>
            <p:ph type="sldNum" sz="quarter" idx="10"/>
          </p:nvPr>
        </p:nvSpPr>
        <p:spPr/>
        <p:txBody>
          <a:bodyPr/>
          <a:lstStyle/>
          <a:p>
            <a:fld id="{302C3856-606A-2E43-AD29-7D4FD2F5BEC3}" type="slidenum">
              <a:rPr kumimoji="1" lang="zh-CN" altLang="en-US" smtClean="0"/>
              <a:t>11</a:t>
            </a:fld>
            <a:endParaRPr kumimoji="1" lang="zh-CN" altLang="en-US" sz="1800"/>
          </a:p>
        </p:txBody>
      </p:sp>
      <mc:AlternateContent xmlns:mc="http://schemas.openxmlformats.org/markup-compatibility/2006" xmlns:a14="http://schemas.microsoft.com/office/drawing/2010/main">
        <mc:Choice Requires="a14">
          <p:sp>
            <p:nvSpPr>
              <p:cNvPr id="5" name="内容占位符 3">
                <a:extLst>
                  <a:ext uri="{FF2B5EF4-FFF2-40B4-BE49-F238E27FC236}">
                    <a16:creationId xmlns:a16="http://schemas.microsoft.com/office/drawing/2014/main" id="{B93B7FC6-6E14-CB22-A5C7-69D99C22CE27}"/>
                  </a:ext>
                </a:extLst>
              </p:cNvPr>
              <p:cNvSpPr>
                <a:spLocks noGrp="1"/>
              </p:cNvSpPr>
              <p:nvPr>
                <p:ph sz="quarter" idx="11"/>
              </p:nvPr>
            </p:nvSpPr>
            <p:spPr>
              <a:xfrm>
                <a:off x="277091" y="1468582"/>
                <a:ext cx="11563809" cy="2365663"/>
              </a:xfrm>
            </p:spPr>
            <p:txBody>
              <a:bodyPr/>
              <a:lstStyle/>
              <a:p>
                <a:r>
                  <a:rPr lang="en-US" altLang="zh-CN" b="0" dirty="0"/>
                  <a:t>Influence</a:t>
                </a:r>
                <a:r>
                  <a:rPr lang="zh-CN" altLang="en-US" b="0" dirty="0"/>
                  <a:t> </a:t>
                </a:r>
                <a:r>
                  <a:rPr lang="en-US" altLang="zh-CN" b="0" dirty="0"/>
                  <a:t>Estimation</a:t>
                </a:r>
                <a:r>
                  <a:rPr lang="zh-CN" altLang="en-US" b="0" dirty="0"/>
                  <a:t> </a:t>
                </a:r>
                <a:r>
                  <a:rPr lang="en-US" altLang="zh-CN" b="0" dirty="0"/>
                  <a:t>in</a:t>
                </a:r>
                <a:r>
                  <a:rPr lang="zh-CN" altLang="en-US" b="0" dirty="0"/>
                  <a:t> </a:t>
                </a:r>
                <a:r>
                  <a:rPr lang="en-US" altLang="zh-CN" b="0" dirty="0"/>
                  <a:t>RL:</a:t>
                </a:r>
                <a:r>
                  <a:rPr lang="zh-CN" altLang="en-US" b="0" dirty="0"/>
                  <a:t> 关键难点</a:t>
                </a:r>
                <a:endParaRPr lang="en-US" altLang="zh-CN" b="0" dirty="0"/>
              </a:p>
              <a:p>
                <a:pPr lvl="1"/>
                <a:r>
                  <a:rPr kumimoji="1" lang="en-US" altLang="zh-CN" dirty="0"/>
                  <a:t>Rollout</a:t>
                </a:r>
                <a:r>
                  <a:rPr kumimoji="1" lang="zh-CN" altLang="en-US" dirty="0"/>
                  <a:t> </a:t>
                </a:r>
                <a:r>
                  <a:rPr kumimoji="1" lang="en-US" altLang="zh-CN" dirty="0"/>
                  <a:t>Issue</a:t>
                </a:r>
              </a:p>
              <a:p>
                <a:pPr lvl="2"/>
                <a:r>
                  <a:rPr kumimoji="1" lang="en-US" altLang="zh-CN" dirty="0"/>
                  <a:t>RL</a:t>
                </a:r>
                <a:r>
                  <a:rPr kumimoji="1" lang="zh-CN" altLang="en-US" dirty="0"/>
                  <a:t> 训练是动态的，我们需要估计训练数据对 </a:t>
                </a:r>
                <a:r>
                  <a:rPr kumimoji="1" lang="en-US" altLang="zh-CN" dirty="0"/>
                  <a:t>online</a:t>
                </a:r>
                <a:r>
                  <a:rPr kumimoji="1" lang="zh-CN" altLang="en-US" dirty="0"/>
                  <a:t> </a:t>
                </a:r>
                <a:r>
                  <a:rPr kumimoji="1" lang="en-US" altLang="zh-CN" dirty="0"/>
                  <a:t>policy</a:t>
                </a:r>
                <a:r>
                  <a:rPr kumimoji="1" lang="zh-CN" altLang="en-US" dirty="0"/>
                  <a:t> 的 </a:t>
                </a:r>
                <a:r>
                  <a:rPr kumimoji="1" lang="en-US" altLang="zh-CN" dirty="0"/>
                  <a:t>influence</a:t>
                </a:r>
                <a:r>
                  <a:rPr kumimoji="1" lang="zh-CN" altLang="en-US" dirty="0"/>
                  <a:t>，而 </a:t>
                </a:r>
                <a:r>
                  <a:rPr kumimoji="1" lang="en-US" altLang="zh-CN" dirty="0"/>
                  <a:t>RL</a:t>
                </a:r>
                <a:r>
                  <a:rPr kumimoji="1" lang="zh-CN" altLang="en-US" dirty="0"/>
                  <a:t> 梯度信号需要先对模型采样</a:t>
                </a:r>
                <a:r>
                  <a:rPr kumimoji="1" lang="en-US" altLang="zh-CN" dirty="0"/>
                  <a:t>(rollout</a:t>
                </a:r>
                <a:r>
                  <a:rPr kumimoji="1" lang="zh-CN" altLang="en-US" dirty="0"/>
                  <a:t>）才能拿到</a:t>
                </a:r>
                <a:endParaRPr kumimoji="1" lang="en-US" altLang="zh-CN" dirty="0"/>
              </a:p>
              <a:p>
                <a:pPr lvl="2"/>
                <a:r>
                  <a:rPr kumimoji="1" lang="zh-CN" altLang="en-US" dirty="0"/>
                  <a:t>另一方面，对于复杂 </a:t>
                </a:r>
                <a:r>
                  <a:rPr kumimoji="1" lang="en-US" altLang="zh-CN" dirty="0"/>
                  <a:t>reasoning</a:t>
                </a:r>
                <a:r>
                  <a:rPr kumimoji="1" lang="zh-CN" altLang="en-US" dirty="0"/>
                  <a:t> </a:t>
                </a:r>
                <a:r>
                  <a:rPr kumimoji="1" lang="en-US" altLang="zh-CN" dirty="0"/>
                  <a:t>/</a:t>
                </a:r>
                <a:r>
                  <a:rPr kumimoji="1" lang="zh-CN" altLang="en-US" dirty="0"/>
                  <a:t> </a:t>
                </a:r>
                <a:r>
                  <a:rPr kumimoji="1" lang="en-US" altLang="zh-CN" dirty="0"/>
                  <a:t>agentic</a:t>
                </a:r>
                <a:r>
                  <a:rPr kumimoji="1" lang="zh-CN" altLang="en-US" dirty="0"/>
                  <a:t> 场景</a:t>
                </a:r>
                <a:r>
                  <a:rPr kumimoji="1" lang="en-US" altLang="zh-CN" dirty="0"/>
                  <a:t>(long</a:t>
                </a:r>
                <a:r>
                  <a:rPr kumimoji="1" lang="zh-CN" altLang="en-US" dirty="0"/>
                  <a:t> </a:t>
                </a:r>
                <a:r>
                  <a:rPr kumimoji="1" lang="en-US" altLang="zh-CN" dirty="0"/>
                  <a:t>trace)</a:t>
                </a:r>
                <a:r>
                  <a:rPr kumimoji="1" lang="zh-CN" altLang="en-US" dirty="0"/>
                  <a:t>，</a:t>
                </a:r>
                <a:r>
                  <a:rPr kumimoji="1" lang="en-US" altLang="zh-CN" dirty="0"/>
                  <a:t>RL</a:t>
                </a:r>
                <a:r>
                  <a:rPr kumimoji="1" lang="zh-CN" altLang="en-US" dirty="0"/>
                  <a:t> 的 </a:t>
                </a:r>
                <a:r>
                  <a:rPr kumimoji="1" lang="en-US" altLang="zh-CN" dirty="0"/>
                  <a:t>Rollout</a:t>
                </a:r>
                <a:r>
                  <a:rPr kumimoji="1" lang="zh-CN" altLang="en-US" dirty="0"/>
                  <a:t> 是非常昂贵的</a:t>
                </a:r>
                <a:endParaRPr kumimoji="1" lang="en-US" altLang="zh-CN" dirty="0"/>
              </a:p>
              <a:p>
                <a:pPr lvl="3"/>
                <a:r>
                  <a:rPr kumimoji="1" lang="en-US" altLang="zh-CN" dirty="0"/>
                  <a:t>CROPI</a:t>
                </a:r>
                <a:r>
                  <a:rPr kumimoji="1" lang="zh-CN" altLang="en-US" dirty="0"/>
                  <a:t> </a:t>
                </a:r>
                <a:r>
                  <a:rPr kumimoji="1" lang="en-US" altLang="zh-CN" dirty="0"/>
                  <a:t>setting:</a:t>
                </a:r>
                <a:r>
                  <a:rPr kumimoji="1" lang="zh-CN" altLang="en-US" dirty="0"/>
                  <a:t> </a:t>
                </a:r>
                <a:r>
                  <a:rPr kumimoji="1" lang="en-US" altLang="zh-CN" dirty="0"/>
                  <a:t>MATH,</a:t>
                </a:r>
                <a:r>
                  <a:rPr kumimoji="1" lang="zh-CN" altLang="en-US" dirty="0"/>
                  <a:t> </a:t>
                </a:r>
                <a:r>
                  <a:rPr kumimoji="1" lang="en-US" altLang="zh-CN" dirty="0"/>
                  <a:t>rollout</a:t>
                </a:r>
                <a:r>
                  <a:rPr kumimoji="1" lang="zh-CN" altLang="en-US" dirty="0"/>
                  <a:t> </a:t>
                </a:r>
                <a:r>
                  <a:rPr kumimoji="1" lang="en-US" altLang="zh-CN" dirty="0"/>
                  <a:t>vs.</a:t>
                </a:r>
                <a:r>
                  <a:rPr kumimoji="1" lang="zh-CN" altLang="en-US" dirty="0"/>
                  <a:t> </a:t>
                </a:r>
                <a:r>
                  <a:rPr kumimoji="1" lang="en-US" altLang="zh-CN" dirty="0"/>
                  <a:t>training</a:t>
                </a:r>
                <a:r>
                  <a:rPr kumimoji="1" lang="zh-CN" altLang="en-US" dirty="0"/>
                  <a:t> </a:t>
                </a:r>
                <a:r>
                  <a:rPr kumimoji="1" lang="en-US" altLang="zh-CN" dirty="0"/>
                  <a:t>time</a:t>
                </a:r>
                <a:r>
                  <a:rPr kumimoji="1" lang="zh-CN" altLang="en-US" dirty="0"/>
                  <a:t> </a:t>
                </a:r>
                <a:r>
                  <a:rPr kumimoji="1" lang="en-US" altLang="zh-CN" dirty="0"/>
                  <a:t>cost</a:t>
                </a:r>
                <a:r>
                  <a:rPr kumimoji="1" lang="zh-CN" altLang="en-US" dirty="0"/>
                  <a:t> </a:t>
                </a:r>
                <a14:m>
                  <m:oMath xmlns:m="http://schemas.openxmlformats.org/officeDocument/2006/math">
                    <m:r>
                      <a:rPr kumimoji="1" lang="en-US" altLang="zh-CN" b="0" i="1" smtClean="0">
                        <a:latin typeface="Cambria Math" panose="02040503050406030204" pitchFamily="18" charset="0"/>
                      </a:rPr>
                      <m:t>≈</m:t>
                    </m:r>
                  </m:oMath>
                </a14:m>
                <a:r>
                  <a:rPr kumimoji="1" lang="zh-CN" altLang="en-US" dirty="0"/>
                  <a:t> </a:t>
                </a:r>
                <a:r>
                  <a:rPr kumimoji="1" lang="en-US" altLang="zh-CN" dirty="0"/>
                  <a:t>8:1</a:t>
                </a:r>
              </a:p>
              <a:p>
                <a:pPr lvl="2"/>
                <a:r>
                  <a:rPr kumimoji="1" lang="zh-CN" altLang="en-US" dirty="0"/>
                  <a:t>如果对于每条数据，都需要对当前模型</a:t>
                </a:r>
                <a:r>
                  <a:rPr kumimoji="1" lang="en-US" altLang="zh-CN" dirty="0"/>
                  <a:t>Rollout</a:t>
                </a:r>
                <a:r>
                  <a:rPr kumimoji="1" lang="zh-CN" altLang="en-US" dirty="0"/>
                  <a:t>，计算开销是不可接受的！</a:t>
                </a:r>
                <a:endParaRPr kumimoji="1" lang="en-US" altLang="zh-CN" dirty="0"/>
              </a:p>
            </p:txBody>
          </p:sp>
        </mc:Choice>
        <mc:Fallback xmlns="">
          <p:sp>
            <p:nvSpPr>
              <p:cNvPr id="5" name="内容占位符 3">
                <a:extLst>
                  <a:ext uri="{FF2B5EF4-FFF2-40B4-BE49-F238E27FC236}">
                    <a16:creationId xmlns:a16="http://schemas.microsoft.com/office/drawing/2014/main" id="{B93B7FC6-6E14-CB22-A5C7-69D99C22CE27}"/>
                  </a:ext>
                </a:extLst>
              </p:cNvPr>
              <p:cNvSpPr>
                <a:spLocks noGrp="1" noRot="1" noChangeAspect="1" noMove="1" noResize="1" noEditPoints="1" noAdjustHandles="1" noChangeArrowheads="1" noChangeShapeType="1" noTextEdit="1"/>
              </p:cNvSpPr>
              <p:nvPr>
                <p:ph sz="quarter" idx="11"/>
              </p:nvPr>
            </p:nvSpPr>
            <p:spPr>
              <a:xfrm>
                <a:off x="277091" y="1468582"/>
                <a:ext cx="11563809" cy="2365663"/>
              </a:xfrm>
              <a:blipFill>
                <a:blip r:embed="rId3"/>
                <a:stretch>
                  <a:fillRect l="-219" t="-535" b="-12834"/>
                </a:stretch>
              </a:blipFill>
            </p:spPr>
            <p:txBody>
              <a:bodyPr/>
              <a:lstStyle/>
              <a:p>
                <a:r>
                  <a:rPr lang="zh-CN" altLang="en-US">
                    <a:noFill/>
                  </a:rPr>
                  <a:t> </a:t>
                </a:r>
              </a:p>
            </p:txBody>
          </p:sp>
        </mc:Fallback>
      </mc:AlternateContent>
      <p:pic>
        <p:nvPicPr>
          <p:cNvPr id="9" name="图片 8">
            <a:extLst>
              <a:ext uri="{FF2B5EF4-FFF2-40B4-BE49-F238E27FC236}">
                <a16:creationId xmlns:a16="http://schemas.microsoft.com/office/drawing/2014/main" id="{D2D521AA-8665-DE30-F133-2B1E969C4408}"/>
              </a:ext>
            </a:extLst>
          </p:cNvPr>
          <p:cNvPicPr>
            <a:picLocks noChangeAspect="1"/>
          </p:cNvPicPr>
          <p:nvPr/>
        </p:nvPicPr>
        <p:blipFill>
          <a:blip r:embed="rId4"/>
          <a:srcRect r="1101"/>
          <a:stretch>
            <a:fillRect/>
          </a:stretch>
        </p:blipFill>
        <p:spPr>
          <a:xfrm>
            <a:off x="523353" y="4177539"/>
            <a:ext cx="10830448" cy="2238223"/>
          </a:xfrm>
          <a:prstGeom prst="rect">
            <a:avLst/>
          </a:prstGeom>
        </p:spPr>
      </p:pic>
    </p:spTree>
    <p:extLst>
      <p:ext uri="{BB962C8B-B14F-4D97-AF65-F5344CB8AC3E}">
        <p14:creationId xmlns:p14="http://schemas.microsoft.com/office/powerpoint/2010/main" val="3800928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8B6F4-8AEF-D150-95AE-08E9FB37DEC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FA272A5-CAFF-3B2F-D59A-7396D974969D}"/>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79857D24-17F9-F8E4-7CCB-19D9B9D5F10B}"/>
              </a:ext>
            </a:extLst>
          </p:cNvPr>
          <p:cNvSpPr>
            <a:spLocks noGrp="1"/>
          </p:cNvSpPr>
          <p:nvPr>
            <p:ph type="sldNum" sz="quarter" idx="10"/>
          </p:nvPr>
        </p:nvSpPr>
        <p:spPr/>
        <p:txBody>
          <a:bodyPr/>
          <a:lstStyle/>
          <a:p>
            <a:fld id="{302C3856-606A-2E43-AD29-7D4FD2F5BEC3}" type="slidenum">
              <a:rPr kumimoji="1" lang="zh-CN" altLang="en-US" smtClean="0"/>
              <a:t>12</a:t>
            </a:fld>
            <a:endParaRPr kumimoji="1" lang="zh-CN" altLang="en-US" sz="1800"/>
          </a:p>
        </p:txBody>
      </p:sp>
      <p:sp>
        <p:nvSpPr>
          <p:cNvPr id="5" name="内容占位符 3">
            <a:extLst>
              <a:ext uri="{FF2B5EF4-FFF2-40B4-BE49-F238E27FC236}">
                <a16:creationId xmlns:a16="http://schemas.microsoft.com/office/drawing/2014/main" id="{34A85125-698A-3F86-A86C-6C215A10A55A}"/>
              </a:ext>
            </a:extLst>
          </p:cNvPr>
          <p:cNvSpPr>
            <a:spLocks noGrp="1"/>
          </p:cNvSpPr>
          <p:nvPr>
            <p:ph sz="quarter" idx="11"/>
          </p:nvPr>
        </p:nvSpPr>
        <p:spPr>
          <a:xfrm>
            <a:off x="277091" y="1468582"/>
            <a:ext cx="11563809" cy="2365663"/>
          </a:xfrm>
        </p:spPr>
        <p:txBody>
          <a:bodyPr/>
          <a:lstStyle/>
          <a:p>
            <a:r>
              <a:rPr lang="en-US" altLang="zh-CN" b="0" dirty="0"/>
              <a:t>Influence</a:t>
            </a:r>
            <a:r>
              <a:rPr lang="zh-CN" altLang="en-US" b="0" dirty="0"/>
              <a:t> </a:t>
            </a:r>
            <a:r>
              <a:rPr lang="en-US" altLang="zh-CN" b="0" dirty="0"/>
              <a:t>Estimation</a:t>
            </a:r>
            <a:r>
              <a:rPr lang="zh-CN" altLang="en-US" b="0" dirty="0"/>
              <a:t> </a:t>
            </a:r>
            <a:r>
              <a:rPr lang="en-US" altLang="zh-CN" b="0" dirty="0"/>
              <a:t>in</a:t>
            </a:r>
            <a:r>
              <a:rPr lang="zh-CN" altLang="en-US" b="0" dirty="0"/>
              <a:t> </a:t>
            </a:r>
            <a:r>
              <a:rPr lang="en-US" altLang="zh-CN" b="0" dirty="0"/>
              <a:t>RL:</a:t>
            </a:r>
            <a:r>
              <a:rPr lang="zh-CN" altLang="en-US" b="0" dirty="0"/>
              <a:t> 关键难点</a:t>
            </a:r>
            <a:endParaRPr lang="en-US" altLang="zh-CN" b="0" dirty="0"/>
          </a:p>
          <a:p>
            <a:pPr lvl="1"/>
            <a:r>
              <a:rPr kumimoji="1" lang="en-US" altLang="zh-CN" dirty="0"/>
              <a:t>Gradient</a:t>
            </a:r>
            <a:r>
              <a:rPr kumimoji="1" lang="zh-CN" altLang="en-US" dirty="0"/>
              <a:t> </a:t>
            </a:r>
            <a:r>
              <a:rPr kumimoji="1" lang="en-US" altLang="zh-CN" dirty="0"/>
              <a:t>Scale</a:t>
            </a:r>
            <a:r>
              <a:rPr kumimoji="1" lang="zh-CN" altLang="en-US" dirty="0"/>
              <a:t> </a:t>
            </a:r>
            <a:r>
              <a:rPr kumimoji="1" lang="en-US" altLang="zh-CN" dirty="0"/>
              <a:t>Issue</a:t>
            </a:r>
          </a:p>
          <a:p>
            <a:pPr lvl="2"/>
            <a:r>
              <a:rPr kumimoji="1" lang="zh-CN" altLang="en-US" dirty="0"/>
              <a:t>对于大模型的全参训练 （</a:t>
            </a:r>
            <a:r>
              <a:rPr kumimoji="1" lang="en-US" altLang="zh-CN" dirty="0"/>
              <a:t>&gt;1B)</a:t>
            </a:r>
            <a:r>
              <a:rPr kumimoji="1" lang="zh-CN" altLang="en-US" dirty="0"/>
              <a:t>，</a:t>
            </a:r>
            <a:r>
              <a:rPr kumimoji="1" lang="zh-CN" altLang="en-US" b="1" dirty="0"/>
              <a:t>梯度的存储和处理</a:t>
            </a:r>
            <a:r>
              <a:rPr kumimoji="1" lang="zh-CN" altLang="en-US" dirty="0"/>
              <a:t>也是非常大的开销，这对大批量数据的 </a:t>
            </a:r>
            <a:r>
              <a:rPr kumimoji="1" lang="en-US" altLang="zh-CN" dirty="0"/>
              <a:t>Influence</a:t>
            </a:r>
            <a:r>
              <a:rPr kumimoji="1" lang="zh-CN" altLang="en-US" dirty="0"/>
              <a:t> 估计带来了工程挑战</a:t>
            </a:r>
            <a:endParaRPr kumimoji="1" lang="en-US" altLang="zh-CN" dirty="0"/>
          </a:p>
          <a:p>
            <a:pPr lvl="2"/>
            <a:r>
              <a:rPr kumimoji="1" lang="en-US" altLang="zh-CN" dirty="0"/>
              <a:t>PS:</a:t>
            </a:r>
            <a:r>
              <a:rPr kumimoji="1" lang="zh-CN" altLang="en-US" dirty="0"/>
              <a:t> 一些工作会用 </a:t>
            </a:r>
            <a:r>
              <a:rPr kumimoji="1" lang="en-US" altLang="zh-CN" dirty="0" err="1"/>
              <a:t>LoRA</a:t>
            </a:r>
            <a:r>
              <a:rPr kumimoji="1" lang="zh-CN" altLang="en-US" dirty="0"/>
              <a:t> 训练缓解梯度规模，但是我们的预实验中 </a:t>
            </a:r>
            <a:r>
              <a:rPr kumimoji="1" lang="en-US" altLang="zh-CN" dirty="0" err="1"/>
              <a:t>LoRA</a:t>
            </a:r>
            <a:r>
              <a:rPr kumimoji="1" lang="zh-CN" altLang="en-US" dirty="0"/>
              <a:t> </a:t>
            </a:r>
            <a:r>
              <a:rPr kumimoji="1" lang="en-US" altLang="zh-CN" dirty="0"/>
              <a:t>RL</a:t>
            </a:r>
            <a:r>
              <a:rPr kumimoji="1" lang="zh-CN" altLang="en-US" dirty="0"/>
              <a:t> 还是显著低于全参 </a:t>
            </a:r>
            <a:r>
              <a:rPr kumimoji="1" lang="en-US" altLang="zh-CN" dirty="0"/>
              <a:t>RL</a:t>
            </a:r>
            <a:r>
              <a:rPr kumimoji="1" lang="zh-CN" altLang="en-US" dirty="0"/>
              <a:t> （可能和超参数有关，</a:t>
            </a:r>
            <a:r>
              <a:rPr kumimoji="1" lang="en-US" altLang="zh-CN" dirty="0"/>
              <a:t>Thinking</a:t>
            </a:r>
            <a:r>
              <a:rPr kumimoji="1" lang="zh-CN" altLang="en-US" dirty="0"/>
              <a:t> </a:t>
            </a:r>
            <a:r>
              <a:rPr kumimoji="1" lang="en-US" altLang="zh-CN" dirty="0"/>
              <a:t>Machine</a:t>
            </a:r>
            <a:r>
              <a:rPr kumimoji="1" lang="zh-CN" altLang="en-US" dirty="0"/>
              <a:t> </a:t>
            </a:r>
            <a:r>
              <a:rPr kumimoji="1" lang="en-US" altLang="zh-CN" dirty="0"/>
              <a:t>Lab</a:t>
            </a:r>
            <a:r>
              <a:rPr kumimoji="1" lang="zh-CN" altLang="en-US" dirty="0"/>
              <a:t> 在一些实验上看到了 </a:t>
            </a:r>
            <a:r>
              <a:rPr kumimoji="1" lang="en-US" altLang="zh-CN" dirty="0" err="1"/>
              <a:t>LoRA</a:t>
            </a:r>
            <a:r>
              <a:rPr kumimoji="1" lang="zh-CN" altLang="en-US" dirty="0"/>
              <a:t> </a:t>
            </a:r>
            <a:r>
              <a:rPr kumimoji="1" lang="en-US" altLang="zh-CN" dirty="0"/>
              <a:t>=</a:t>
            </a:r>
            <a:r>
              <a:rPr kumimoji="1" lang="zh-CN" altLang="en-US" dirty="0"/>
              <a:t> 全参的结果）</a:t>
            </a:r>
            <a:endParaRPr kumimoji="1" lang="en-US" altLang="zh-CN" dirty="0"/>
          </a:p>
        </p:txBody>
      </p:sp>
      <p:pic>
        <p:nvPicPr>
          <p:cNvPr id="9" name="图片 8">
            <a:extLst>
              <a:ext uri="{FF2B5EF4-FFF2-40B4-BE49-F238E27FC236}">
                <a16:creationId xmlns:a16="http://schemas.microsoft.com/office/drawing/2014/main" id="{62D4EA8C-ED7C-31F4-B131-336260393DF7}"/>
              </a:ext>
            </a:extLst>
          </p:cNvPr>
          <p:cNvPicPr>
            <a:picLocks noChangeAspect="1"/>
          </p:cNvPicPr>
          <p:nvPr/>
        </p:nvPicPr>
        <p:blipFill>
          <a:blip r:embed="rId3"/>
          <a:srcRect r="1101"/>
          <a:stretch>
            <a:fillRect/>
          </a:stretch>
        </p:blipFill>
        <p:spPr>
          <a:xfrm>
            <a:off x="523353" y="4177539"/>
            <a:ext cx="10830448" cy="2238223"/>
          </a:xfrm>
          <a:prstGeom prst="rect">
            <a:avLst/>
          </a:prstGeom>
        </p:spPr>
      </p:pic>
    </p:spTree>
    <p:extLst>
      <p:ext uri="{BB962C8B-B14F-4D97-AF65-F5344CB8AC3E}">
        <p14:creationId xmlns:p14="http://schemas.microsoft.com/office/powerpoint/2010/main" val="28896110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43F56-A756-F0EE-BACB-49A572FBB05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F44FA003-0BF0-BA6D-1524-ACFEBCEA2EB0}"/>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7F16B3E4-E00D-6E60-EAE9-B744D69D659A}"/>
              </a:ext>
            </a:extLst>
          </p:cNvPr>
          <p:cNvSpPr>
            <a:spLocks noGrp="1"/>
          </p:cNvSpPr>
          <p:nvPr>
            <p:ph type="sldNum" sz="quarter" idx="10"/>
          </p:nvPr>
        </p:nvSpPr>
        <p:spPr/>
        <p:txBody>
          <a:bodyPr/>
          <a:lstStyle/>
          <a:p>
            <a:fld id="{302C3856-606A-2E43-AD29-7D4FD2F5BEC3}" type="slidenum">
              <a:rPr kumimoji="1" lang="zh-CN" altLang="en-US" smtClean="0"/>
              <a:t>13</a:t>
            </a:fld>
            <a:endParaRPr kumimoji="1" lang="zh-CN" altLang="en-US" sz="1800"/>
          </a:p>
        </p:txBody>
      </p:sp>
      <mc:AlternateContent xmlns:mc="http://schemas.openxmlformats.org/markup-compatibility/2006" xmlns:a14="http://schemas.microsoft.com/office/drawing/2010/main">
        <mc:Choice Requires="a14">
          <p:sp>
            <p:nvSpPr>
              <p:cNvPr id="5" name="内容占位符 3">
                <a:extLst>
                  <a:ext uri="{FF2B5EF4-FFF2-40B4-BE49-F238E27FC236}">
                    <a16:creationId xmlns:a16="http://schemas.microsoft.com/office/drawing/2014/main" id="{15C3FE9F-16D2-0E97-2AF9-435D39E6A532}"/>
                  </a:ext>
                </a:extLst>
              </p:cNvPr>
              <p:cNvSpPr>
                <a:spLocks noGrp="1"/>
              </p:cNvSpPr>
              <p:nvPr>
                <p:ph sz="quarter" idx="11"/>
              </p:nvPr>
            </p:nvSpPr>
            <p:spPr>
              <a:xfrm>
                <a:off x="277091" y="1468582"/>
                <a:ext cx="8316191" cy="4798277"/>
              </a:xfrm>
            </p:spPr>
            <p:txBody>
              <a:bodyPr/>
              <a:lstStyle/>
              <a:p>
                <a:r>
                  <a:rPr lang="zh-CN" altLang="en-US" sz="2000" b="0" dirty="0"/>
                  <a:t>解决方案：</a:t>
                </a:r>
                <a:r>
                  <a:rPr lang="en-US" altLang="zh-CN" sz="2000" b="0" dirty="0"/>
                  <a:t>Practical</a:t>
                </a:r>
                <a:r>
                  <a:rPr lang="zh-CN" altLang="en-US" sz="2000" b="0" dirty="0"/>
                  <a:t> </a:t>
                </a:r>
                <a:r>
                  <a:rPr lang="en-US" altLang="zh-CN" sz="2000" b="0" dirty="0"/>
                  <a:t>Off-Policy</a:t>
                </a:r>
                <a:r>
                  <a:rPr lang="zh-CN" altLang="en-US" sz="2000" b="0" dirty="0"/>
                  <a:t> </a:t>
                </a:r>
                <a:r>
                  <a:rPr lang="en-US" altLang="zh-CN" sz="2000" b="0" dirty="0"/>
                  <a:t>Influence</a:t>
                </a:r>
                <a:r>
                  <a:rPr lang="zh-CN" altLang="en-US" sz="2000" b="0" dirty="0"/>
                  <a:t> </a:t>
                </a:r>
                <a:r>
                  <a:rPr lang="en-US" altLang="zh-CN" sz="2000" b="0" dirty="0"/>
                  <a:t>Estimation</a:t>
                </a:r>
                <a:r>
                  <a:rPr lang="zh-CN" altLang="en-US" sz="2000" b="0" dirty="0"/>
                  <a:t> </a:t>
                </a:r>
                <a:r>
                  <a:rPr lang="en-US" altLang="zh-CN" sz="2000" b="0" dirty="0"/>
                  <a:t>(POPI)</a:t>
                </a:r>
              </a:p>
              <a:p>
                <a:pPr lvl="1"/>
                <a:r>
                  <a:rPr kumimoji="1" lang="en-US" altLang="zh-CN" dirty="0"/>
                  <a:t>Rollout</a:t>
                </a:r>
                <a:r>
                  <a:rPr kumimoji="1" lang="zh-CN" altLang="en-US" dirty="0"/>
                  <a:t> </a:t>
                </a:r>
                <a:r>
                  <a:rPr kumimoji="1" lang="en-US" altLang="zh-CN" dirty="0"/>
                  <a:t>Issue</a:t>
                </a:r>
                <a:r>
                  <a:rPr kumimoji="1" lang="zh-CN" altLang="en-US" dirty="0"/>
                  <a:t> </a:t>
                </a:r>
                <a:r>
                  <a:rPr kumimoji="1" lang="en-US" altLang="zh-CN" dirty="0"/>
                  <a:t>=&gt;</a:t>
                </a:r>
                <a:r>
                  <a:rPr kumimoji="1" lang="zh-CN" altLang="en-US" dirty="0"/>
                  <a:t> </a:t>
                </a:r>
                <a:r>
                  <a:rPr kumimoji="1" lang="en-US" altLang="zh-CN" dirty="0"/>
                  <a:t>Off-Policy</a:t>
                </a:r>
                <a:r>
                  <a:rPr kumimoji="1" lang="zh-CN" altLang="en-US" dirty="0"/>
                  <a:t> </a:t>
                </a:r>
                <a:r>
                  <a:rPr kumimoji="1" lang="en-US" altLang="zh-CN" dirty="0"/>
                  <a:t>Influence</a:t>
                </a:r>
                <a:r>
                  <a:rPr kumimoji="1" lang="zh-CN" altLang="en-US" dirty="0"/>
                  <a:t> </a:t>
                </a:r>
                <a:r>
                  <a:rPr kumimoji="1" lang="en-US" altLang="zh-CN" dirty="0"/>
                  <a:t>Estimation</a:t>
                </a:r>
              </a:p>
              <a:p>
                <a:pPr lvl="2"/>
                <a:r>
                  <a:rPr kumimoji="1" lang="zh-CN" altLang="en-US" dirty="0"/>
                  <a:t>使用 </a:t>
                </a:r>
                <a:r>
                  <a:rPr kumimoji="1" lang="en-US" altLang="zh-CN" dirty="0"/>
                  <a:t>Offline</a:t>
                </a:r>
                <a:r>
                  <a:rPr kumimoji="1" lang="zh-CN" altLang="en-US" dirty="0"/>
                  <a:t> 轨迹 </a:t>
                </a:r>
                <a:r>
                  <a:rPr kumimoji="1" lang="en-US" altLang="zh-CN" dirty="0"/>
                  <a:t>+</a:t>
                </a:r>
                <a:r>
                  <a:rPr kumimoji="1" lang="zh-CN" altLang="en-US" dirty="0"/>
                  <a:t> 重要度采样 近似估计训练数据对于 </a:t>
                </a:r>
                <a:r>
                  <a:rPr kumimoji="1" lang="en-US" altLang="zh-CN" dirty="0"/>
                  <a:t>online</a:t>
                </a:r>
                <a:r>
                  <a:rPr kumimoji="1" lang="zh-CN" altLang="en-US" dirty="0"/>
                  <a:t> </a:t>
                </a:r>
                <a:r>
                  <a:rPr kumimoji="1" lang="en-US" altLang="zh-CN" dirty="0"/>
                  <a:t>Policy</a:t>
                </a:r>
                <a:r>
                  <a:rPr kumimoji="1" lang="zh-CN" altLang="en-US" dirty="0"/>
                  <a:t> 的 </a:t>
                </a:r>
                <a:r>
                  <a:rPr kumimoji="1" lang="en-US" altLang="zh-CN" dirty="0"/>
                  <a:t>Influence</a:t>
                </a:r>
              </a:p>
              <a:p>
                <a:pPr lvl="2"/>
                <a:r>
                  <a:rPr kumimoji="1" lang="zh-CN" altLang="en-US" dirty="0"/>
                  <a:t>理论近似 （</a:t>
                </a:r>
                <a:r>
                  <a:rPr kumimoji="1" lang="en-US" altLang="zh-CN" dirty="0"/>
                  <a:t>TRPO</a:t>
                </a:r>
                <a:r>
                  <a:rPr kumimoji="1" lang="zh-CN" altLang="en-US" dirty="0"/>
                  <a:t> </a:t>
                </a:r>
                <a:r>
                  <a:rPr kumimoji="1" lang="en-US" altLang="zh-CN" dirty="0"/>
                  <a:t>+</a:t>
                </a:r>
                <a:r>
                  <a:rPr kumimoji="1" lang="zh-CN" altLang="en-US" dirty="0"/>
                  <a:t> </a:t>
                </a:r>
                <a:r>
                  <a:rPr kumimoji="1" lang="en-US" altLang="zh-CN" dirty="0" err="1"/>
                  <a:t>TracIn</a:t>
                </a:r>
                <a:r>
                  <a:rPr kumimoji="1" lang="en-US" altLang="zh-CN" dirty="0"/>
                  <a:t>,</a:t>
                </a:r>
                <a:r>
                  <a:rPr kumimoji="1" lang="zh-CN" altLang="en-US" dirty="0"/>
                  <a:t> 参考原文 </a:t>
                </a:r>
                <a:r>
                  <a:rPr kumimoji="1" lang="en-US" altLang="zh-CN" dirty="0"/>
                  <a:t>Appendix</a:t>
                </a:r>
                <a:r>
                  <a:rPr kumimoji="1" lang="zh-CN" altLang="en-US" dirty="0"/>
                  <a:t> </a:t>
                </a:r>
                <a:r>
                  <a:rPr kumimoji="1" lang="en-US" altLang="zh-CN" dirty="0"/>
                  <a:t>A/B)</a:t>
                </a:r>
              </a:p>
              <a:p>
                <a:pPr lvl="2"/>
                <a:r>
                  <a:rPr kumimoji="1" lang="zh-CN" altLang="en-US" dirty="0"/>
                  <a:t>避免对每条数据 在</a:t>
                </a:r>
                <a:r>
                  <a:rPr kumimoji="1" lang="en-US" altLang="zh-CN" dirty="0"/>
                  <a:t>online</a:t>
                </a:r>
                <a:r>
                  <a:rPr kumimoji="1" lang="zh-CN" altLang="en-US" dirty="0"/>
                  <a:t> </a:t>
                </a:r>
                <a:r>
                  <a:rPr kumimoji="1" lang="en-US" altLang="zh-CN" dirty="0"/>
                  <a:t>policy</a:t>
                </a:r>
                <a:r>
                  <a:rPr kumimoji="1" lang="zh-CN" altLang="en-US" dirty="0"/>
                  <a:t> 采样，可以复用初始的 </a:t>
                </a:r>
                <a:r>
                  <a:rPr kumimoji="1" lang="en-US" altLang="zh-CN" dirty="0"/>
                  <a:t>Offline</a:t>
                </a:r>
                <a:r>
                  <a:rPr kumimoji="1" lang="zh-CN" altLang="en-US" dirty="0"/>
                  <a:t> 轨迹 </a:t>
                </a:r>
                <a:r>
                  <a:rPr kumimoji="1" lang="en-US" altLang="zh-CN" dirty="0"/>
                  <a:t>=&gt;</a:t>
                </a:r>
                <a:r>
                  <a:rPr kumimoji="1" lang="zh-CN" altLang="en-US" dirty="0"/>
                  <a:t> </a:t>
                </a:r>
                <a:r>
                  <a:rPr kumimoji="1" lang="en-US" altLang="zh-CN" dirty="0"/>
                  <a:t>Rollout-Free</a:t>
                </a:r>
                <a:r>
                  <a:rPr kumimoji="1" lang="zh-CN" altLang="en-US" dirty="0"/>
                  <a:t> </a:t>
                </a:r>
                <a:r>
                  <a:rPr kumimoji="1" lang="en-US" altLang="zh-CN" dirty="0"/>
                  <a:t>online</a:t>
                </a:r>
                <a:r>
                  <a:rPr kumimoji="1" lang="zh-CN" altLang="en-US" dirty="0"/>
                  <a:t> </a:t>
                </a:r>
                <a:r>
                  <a:rPr kumimoji="1" lang="en-US" altLang="zh-CN" dirty="0"/>
                  <a:t>Estimation</a:t>
                </a:r>
              </a:p>
              <a:p>
                <a:pPr lvl="1"/>
                <a:r>
                  <a:rPr kumimoji="1" lang="en-US" altLang="zh-CN" dirty="0"/>
                  <a:t>Gradient-Scale</a:t>
                </a:r>
                <a:r>
                  <a:rPr kumimoji="1" lang="zh-CN" altLang="en-US" dirty="0"/>
                  <a:t> </a:t>
                </a:r>
                <a:r>
                  <a:rPr kumimoji="1" lang="en-US" altLang="zh-CN" dirty="0"/>
                  <a:t>Issue</a:t>
                </a:r>
                <a:r>
                  <a:rPr kumimoji="1" lang="zh-CN" altLang="en-US" dirty="0"/>
                  <a:t> </a:t>
                </a:r>
                <a:r>
                  <a:rPr kumimoji="1" lang="en-US" altLang="zh-CN" dirty="0"/>
                  <a:t>=&gt;</a:t>
                </a:r>
                <a:r>
                  <a:rPr kumimoji="1" lang="zh-CN" altLang="en-US" dirty="0"/>
                  <a:t> </a:t>
                </a:r>
                <a:r>
                  <a:rPr kumimoji="1" lang="en-US" altLang="zh-CN" dirty="0"/>
                  <a:t>Sparse</a:t>
                </a:r>
                <a:r>
                  <a:rPr kumimoji="1" lang="zh-CN" altLang="en-US" dirty="0"/>
                  <a:t> </a:t>
                </a:r>
                <a:r>
                  <a:rPr kumimoji="1" lang="en-US" altLang="zh-CN" dirty="0"/>
                  <a:t>Random</a:t>
                </a:r>
                <a:r>
                  <a:rPr kumimoji="1" lang="zh-CN" altLang="en-US" dirty="0"/>
                  <a:t> </a:t>
                </a:r>
                <a:r>
                  <a:rPr kumimoji="1" lang="en-US" altLang="zh-CN" dirty="0"/>
                  <a:t>Projection</a:t>
                </a:r>
              </a:p>
              <a:p>
                <a:pPr lvl="2"/>
                <a:r>
                  <a:rPr kumimoji="1" lang="zh-CN" altLang="en-US" dirty="0"/>
                  <a:t>我们对全参梯度先 </a:t>
                </a:r>
                <a:r>
                  <a:rPr kumimoji="1" lang="en-US" altLang="zh-CN" dirty="0"/>
                  <a:t>drop</a:t>
                </a:r>
                <a:r>
                  <a:rPr kumimoji="1" lang="zh-CN" altLang="en-US" dirty="0"/>
                  <a:t> </a:t>
                </a:r>
                <a:r>
                  <a:rPr kumimoji="1" lang="en-US" altLang="zh-CN" dirty="0"/>
                  <a:t>out</a:t>
                </a:r>
                <a:r>
                  <a:rPr kumimoji="1" lang="zh-CN" altLang="en-US" dirty="0"/>
                  <a:t> </a:t>
                </a:r>
                <a:r>
                  <a:rPr kumimoji="1" lang="en-US" altLang="zh-CN" dirty="0"/>
                  <a:t>(</a:t>
                </a:r>
                <a:r>
                  <a:rPr kumimoji="1" lang="zh-CN" altLang="en-US" dirty="0"/>
                  <a:t>随机 </a:t>
                </a:r>
                <a:r>
                  <a:rPr kumimoji="1" lang="en-US" altLang="zh-CN" dirty="0"/>
                  <a:t>mask</a:t>
                </a:r>
                <a:r>
                  <a:rPr kumimoji="1" lang="zh-CN" altLang="en-US" dirty="0"/>
                  <a:t> 一部分参数）</a:t>
                </a:r>
                <a:r>
                  <a:rPr kumimoji="1" lang="en-US" altLang="zh-CN" dirty="0"/>
                  <a:t>+</a:t>
                </a:r>
                <a:r>
                  <a:rPr kumimoji="1" lang="zh-CN" altLang="en-US" dirty="0"/>
                  <a:t> 使用一个随机高斯矩阵把梯度向量映射到低维 </a:t>
                </a:r>
                <a:r>
                  <a:rPr kumimoji="1" lang="en-US" altLang="zh-CN" dirty="0"/>
                  <a:t>(</a:t>
                </a:r>
                <a14:m>
                  <m:oMath xmlns:m="http://schemas.openxmlformats.org/officeDocument/2006/math">
                    <m:r>
                      <a:rPr kumimoji="1" lang="en-US" altLang="zh-CN" b="0" i="1" smtClean="0">
                        <a:latin typeface="Cambria Math" panose="02040503050406030204" pitchFamily="18" charset="0"/>
                      </a:rPr>
                      <m:t>7×</m:t>
                    </m:r>
                    <m:sSup>
                      <m:sSupPr>
                        <m:ctrlPr>
                          <a:rPr kumimoji="1" lang="en-US" altLang="zh-CN" b="0" i="1" smtClean="0">
                            <a:latin typeface="Cambria Math" panose="02040503050406030204" pitchFamily="18" charset="0"/>
                          </a:rPr>
                        </m:ctrlPr>
                      </m:sSupPr>
                      <m:e>
                        <m:r>
                          <a:rPr kumimoji="1" lang="en-US" altLang="zh-CN" b="0" i="1" smtClean="0">
                            <a:latin typeface="Cambria Math" panose="02040503050406030204" pitchFamily="18" charset="0"/>
                          </a:rPr>
                          <m:t>10</m:t>
                        </m:r>
                      </m:e>
                      <m:sup>
                        <m:r>
                          <a:rPr kumimoji="1" lang="en-US" altLang="zh-CN" b="0" i="1" smtClean="0">
                            <a:latin typeface="Cambria Math" panose="02040503050406030204" pitchFamily="18" charset="0"/>
                          </a:rPr>
                          <m:t>9</m:t>
                        </m:r>
                      </m:sup>
                    </m:sSup>
                  </m:oMath>
                </a14:m>
                <a:r>
                  <a:rPr kumimoji="1" lang="zh-CN" altLang="en-US" dirty="0"/>
                  <a:t> </a:t>
                </a:r>
                <a:r>
                  <a:rPr kumimoji="1" lang="en-US" altLang="zh-CN" dirty="0"/>
                  <a:t>gradient</a:t>
                </a:r>
                <a:r>
                  <a:rPr kumimoji="1" lang="zh-CN" altLang="en-US" dirty="0"/>
                  <a:t> </a:t>
                </a:r>
                <a:r>
                  <a:rPr kumimoji="1" lang="en-US" altLang="zh-CN" dirty="0"/>
                  <a:t>=&gt;</a:t>
                </a:r>
                <a:r>
                  <a:rPr kumimoji="1" lang="zh-CN" altLang="en-US" dirty="0"/>
                  <a:t> </a:t>
                </a:r>
                <a14:m>
                  <m:oMath xmlns:m="http://schemas.openxmlformats.org/officeDocument/2006/math">
                    <m:r>
                      <a:rPr kumimoji="1" lang="en-US" altLang="zh-CN" b="0" i="1" smtClean="0">
                        <a:latin typeface="Cambria Math" panose="02040503050406030204" pitchFamily="18" charset="0"/>
                      </a:rPr>
                      <m:t>3×</m:t>
                    </m:r>
                    <m:sSup>
                      <m:sSupPr>
                        <m:ctrlPr>
                          <a:rPr kumimoji="1" lang="en-US" altLang="zh-CN" b="0" i="1" smtClean="0">
                            <a:latin typeface="Cambria Math" panose="02040503050406030204" pitchFamily="18" charset="0"/>
                          </a:rPr>
                        </m:ctrlPr>
                      </m:sSupPr>
                      <m:e>
                        <m:r>
                          <a:rPr kumimoji="1" lang="en-US" altLang="zh-CN" b="0" i="1" smtClean="0">
                            <a:latin typeface="Cambria Math" panose="02040503050406030204" pitchFamily="18" charset="0"/>
                          </a:rPr>
                          <m:t>10</m:t>
                        </m:r>
                      </m:e>
                      <m:sup>
                        <m:r>
                          <a:rPr kumimoji="1" lang="en-US" altLang="zh-CN" b="0" i="1" smtClean="0">
                            <a:latin typeface="Cambria Math" panose="02040503050406030204" pitchFamily="18" charset="0"/>
                          </a:rPr>
                          <m:t>5</m:t>
                        </m:r>
                      </m:sup>
                    </m:sSup>
                  </m:oMath>
                </a14:m>
                <a:r>
                  <a:rPr kumimoji="1" lang="zh-CN" altLang="en-US" dirty="0"/>
                  <a:t> </a:t>
                </a:r>
                <a:r>
                  <a:rPr kumimoji="1" lang="en-US" altLang="zh-CN" dirty="0"/>
                  <a:t>feature</a:t>
                </a:r>
                <a:r>
                  <a:rPr kumimoji="1" lang="zh-CN" altLang="en-US" dirty="0"/>
                  <a:t> </a:t>
                </a:r>
                <a:r>
                  <a:rPr kumimoji="1" lang="en-US" altLang="zh-CN" dirty="0"/>
                  <a:t>vector)</a:t>
                </a:r>
              </a:p>
              <a:p>
                <a:pPr lvl="2"/>
                <a:r>
                  <a:rPr kumimoji="1" lang="zh-CN" altLang="en-US" dirty="0"/>
                  <a:t>结果</a:t>
                </a:r>
                <a:r>
                  <a:rPr kumimoji="1" lang="en-US" altLang="zh-CN" dirty="0"/>
                  <a:t>:</a:t>
                </a:r>
              </a:p>
              <a:p>
                <a:pPr lvl="3"/>
                <a:r>
                  <a:rPr kumimoji="1" lang="zh-CN" altLang="en-US" dirty="0"/>
                  <a:t>指标：梯度压缩之后数据两两之间的排序保持精度</a:t>
                </a:r>
                <a:endParaRPr kumimoji="1" lang="en-US" altLang="zh-CN" dirty="0"/>
              </a:p>
              <a:p>
                <a:pPr lvl="3"/>
                <a:r>
                  <a:rPr kumimoji="1" lang="en-US" altLang="zh-CN" dirty="0"/>
                  <a:t>0.1</a:t>
                </a:r>
                <a:r>
                  <a:rPr kumimoji="1" lang="zh-CN" altLang="en-US" dirty="0"/>
                  <a:t> </a:t>
                </a:r>
                <a:r>
                  <a:rPr kumimoji="1" lang="en-US" altLang="zh-CN" dirty="0"/>
                  <a:t>sparse</a:t>
                </a:r>
                <a:r>
                  <a:rPr kumimoji="1" lang="zh-CN" altLang="en-US" dirty="0"/>
                  <a:t> </a:t>
                </a:r>
                <a:r>
                  <a:rPr kumimoji="1" lang="en-US" altLang="zh-CN" dirty="0"/>
                  <a:t>ratio</a:t>
                </a:r>
                <a:r>
                  <a:rPr kumimoji="1" lang="zh-CN" altLang="en-US" dirty="0"/>
                  <a:t> </a:t>
                </a:r>
                <a:r>
                  <a:rPr kumimoji="1" lang="en-US" altLang="zh-CN" dirty="0"/>
                  <a:t>+random</a:t>
                </a:r>
                <a:r>
                  <a:rPr kumimoji="1" lang="zh-CN" altLang="en-US" dirty="0"/>
                  <a:t> </a:t>
                </a:r>
                <a:r>
                  <a:rPr kumimoji="1" lang="en-US" altLang="zh-CN" dirty="0"/>
                  <a:t>projection</a:t>
                </a:r>
                <a:r>
                  <a:rPr kumimoji="1" lang="zh-CN" altLang="en-US" dirty="0"/>
                  <a:t> </a:t>
                </a:r>
                <a:r>
                  <a:rPr kumimoji="1" lang="en-US" altLang="zh-CN" dirty="0"/>
                  <a:t>=&gt;</a:t>
                </a:r>
                <a:r>
                  <a:rPr kumimoji="1" lang="zh-CN" altLang="en-US" dirty="0"/>
                  <a:t> </a:t>
                </a:r>
                <a:r>
                  <a:rPr kumimoji="1" lang="en-US" altLang="zh-CN" dirty="0"/>
                  <a:t>80%</a:t>
                </a:r>
                <a:r>
                  <a:rPr kumimoji="1" lang="zh-CN" altLang="en-US" dirty="0"/>
                  <a:t>保序精度</a:t>
                </a:r>
                <a:endParaRPr kumimoji="1" lang="en-US" altLang="zh-CN" dirty="0"/>
              </a:p>
              <a:p>
                <a:pPr lvl="3"/>
                <a:r>
                  <a:rPr kumimoji="1" lang="zh-CN" altLang="en-US" dirty="0"/>
                  <a:t>全参梯度</a:t>
                </a:r>
                <a:r>
                  <a:rPr kumimoji="1" lang="en-US" altLang="zh-CN" dirty="0"/>
                  <a:t>+</a:t>
                </a:r>
                <a:r>
                  <a:rPr kumimoji="1" lang="zh-CN" altLang="en-US" dirty="0"/>
                  <a:t>随机映射</a:t>
                </a:r>
                <a:r>
                  <a:rPr kumimoji="1" lang="en-US" altLang="zh-CN" dirty="0"/>
                  <a:t>=&gt;</a:t>
                </a:r>
                <a:r>
                  <a:rPr kumimoji="1" lang="zh-CN" altLang="en-US" dirty="0"/>
                  <a:t>数值</a:t>
                </a:r>
                <a:r>
                  <a:rPr kumimoji="1" lang="en-US" altLang="zh-CN" dirty="0"/>
                  <a:t>noise</a:t>
                </a:r>
                <a:r>
                  <a:rPr kumimoji="1" lang="zh-CN" altLang="en-US" dirty="0"/>
                  <a:t>过大，反倒不准</a:t>
                </a:r>
                <a:endParaRPr kumimoji="1" lang="en-US" altLang="zh-CN" dirty="0"/>
              </a:p>
            </p:txBody>
          </p:sp>
        </mc:Choice>
        <mc:Fallback xmlns="">
          <p:sp>
            <p:nvSpPr>
              <p:cNvPr id="5" name="内容占位符 3">
                <a:extLst>
                  <a:ext uri="{FF2B5EF4-FFF2-40B4-BE49-F238E27FC236}">
                    <a16:creationId xmlns:a16="http://schemas.microsoft.com/office/drawing/2014/main" id="{15C3FE9F-16D2-0E97-2AF9-435D39E6A532}"/>
                  </a:ext>
                </a:extLst>
              </p:cNvPr>
              <p:cNvSpPr>
                <a:spLocks noGrp="1" noRot="1" noChangeAspect="1" noMove="1" noResize="1" noEditPoints="1" noAdjustHandles="1" noChangeArrowheads="1" noChangeShapeType="1" noTextEdit="1"/>
              </p:cNvSpPr>
              <p:nvPr>
                <p:ph sz="quarter" idx="11"/>
              </p:nvPr>
            </p:nvSpPr>
            <p:spPr>
              <a:xfrm>
                <a:off x="277091" y="1468582"/>
                <a:ext cx="8316191" cy="4798277"/>
              </a:xfrm>
              <a:blipFill>
                <a:blip r:embed="rId3"/>
                <a:stretch>
                  <a:fillRect r="-610" b="-7124"/>
                </a:stretch>
              </a:blipFill>
            </p:spPr>
            <p:txBody>
              <a:bodyPr/>
              <a:lstStyle/>
              <a:p>
                <a:r>
                  <a:rPr lang="zh-CN" altLang="en-US">
                    <a:noFill/>
                  </a:rPr>
                  <a:t> </a:t>
                </a:r>
              </a:p>
            </p:txBody>
          </p:sp>
        </mc:Fallback>
      </mc:AlternateContent>
      <p:pic>
        <p:nvPicPr>
          <p:cNvPr id="4" name="图片 3">
            <a:extLst>
              <a:ext uri="{FF2B5EF4-FFF2-40B4-BE49-F238E27FC236}">
                <a16:creationId xmlns:a16="http://schemas.microsoft.com/office/drawing/2014/main" id="{8822A51B-3FFE-7894-9B69-A16492355C9C}"/>
              </a:ext>
            </a:extLst>
          </p:cNvPr>
          <p:cNvPicPr>
            <a:picLocks noChangeAspect="1"/>
          </p:cNvPicPr>
          <p:nvPr/>
        </p:nvPicPr>
        <p:blipFill>
          <a:blip r:embed="rId4"/>
          <a:stretch>
            <a:fillRect/>
          </a:stretch>
        </p:blipFill>
        <p:spPr>
          <a:xfrm>
            <a:off x="8474980" y="3966066"/>
            <a:ext cx="3717020" cy="2175482"/>
          </a:xfrm>
          <a:prstGeom prst="rect">
            <a:avLst/>
          </a:prstGeom>
        </p:spPr>
      </p:pic>
      <p:pic>
        <p:nvPicPr>
          <p:cNvPr id="7" name="图片 6">
            <a:extLst>
              <a:ext uri="{FF2B5EF4-FFF2-40B4-BE49-F238E27FC236}">
                <a16:creationId xmlns:a16="http://schemas.microsoft.com/office/drawing/2014/main" id="{FBD6EC8B-B512-D8B3-A9B1-35C57EAD054A}"/>
              </a:ext>
            </a:extLst>
          </p:cNvPr>
          <p:cNvPicPr>
            <a:picLocks noChangeAspect="1"/>
          </p:cNvPicPr>
          <p:nvPr/>
        </p:nvPicPr>
        <p:blipFill>
          <a:blip r:embed="rId5"/>
          <a:stretch>
            <a:fillRect/>
          </a:stretch>
        </p:blipFill>
        <p:spPr>
          <a:xfrm>
            <a:off x="8593282" y="1991013"/>
            <a:ext cx="3548272" cy="669060"/>
          </a:xfrm>
          <a:prstGeom prst="rect">
            <a:avLst/>
          </a:prstGeom>
        </p:spPr>
      </p:pic>
      <p:pic>
        <p:nvPicPr>
          <p:cNvPr id="10" name="图片 9">
            <a:extLst>
              <a:ext uri="{FF2B5EF4-FFF2-40B4-BE49-F238E27FC236}">
                <a16:creationId xmlns:a16="http://schemas.microsoft.com/office/drawing/2014/main" id="{CE87A685-8959-3C81-38BF-ED9FDF690955}"/>
              </a:ext>
            </a:extLst>
          </p:cNvPr>
          <p:cNvPicPr>
            <a:picLocks noChangeAspect="1"/>
          </p:cNvPicPr>
          <p:nvPr/>
        </p:nvPicPr>
        <p:blipFill>
          <a:blip r:embed="rId6"/>
          <a:stretch>
            <a:fillRect/>
          </a:stretch>
        </p:blipFill>
        <p:spPr>
          <a:xfrm>
            <a:off x="8915289" y="3005135"/>
            <a:ext cx="2904257" cy="423865"/>
          </a:xfrm>
          <a:prstGeom prst="rect">
            <a:avLst/>
          </a:prstGeom>
        </p:spPr>
      </p:pic>
    </p:spTree>
    <p:extLst>
      <p:ext uri="{BB962C8B-B14F-4D97-AF65-F5344CB8AC3E}">
        <p14:creationId xmlns:p14="http://schemas.microsoft.com/office/powerpoint/2010/main" val="3366370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AB827D-E622-3534-2083-75C74D69620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8A2AB46-C34D-2E62-9B96-92228BB928D8}"/>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A4895707-545F-EAA1-5498-09D2A675D5DA}"/>
              </a:ext>
            </a:extLst>
          </p:cNvPr>
          <p:cNvSpPr>
            <a:spLocks noGrp="1"/>
          </p:cNvSpPr>
          <p:nvPr>
            <p:ph type="sldNum" sz="quarter" idx="10"/>
          </p:nvPr>
        </p:nvSpPr>
        <p:spPr/>
        <p:txBody>
          <a:bodyPr/>
          <a:lstStyle/>
          <a:p>
            <a:fld id="{302C3856-606A-2E43-AD29-7D4FD2F5BEC3}" type="slidenum">
              <a:rPr kumimoji="1" lang="zh-CN" altLang="en-US" smtClean="0"/>
              <a:t>14</a:t>
            </a:fld>
            <a:endParaRPr kumimoji="1" lang="zh-CN" altLang="en-US" sz="1800"/>
          </a:p>
        </p:txBody>
      </p:sp>
      <p:sp>
        <p:nvSpPr>
          <p:cNvPr id="5" name="内容占位符 3">
            <a:extLst>
              <a:ext uri="{FF2B5EF4-FFF2-40B4-BE49-F238E27FC236}">
                <a16:creationId xmlns:a16="http://schemas.microsoft.com/office/drawing/2014/main" id="{08CDCD84-6230-6680-6258-F4E9C71F29E2}"/>
              </a:ext>
            </a:extLst>
          </p:cNvPr>
          <p:cNvSpPr>
            <a:spLocks noGrp="1"/>
          </p:cNvSpPr>
          <p:nvPr>
            <p:ph sz="quarter" idx="11"/>
          </p:nvPr>
        </p:nvSpPr>
        <p:spPr>
          <a:xfrm>
            <a:off x="277091" y="1468582"/>
            <a:ext cx="10394373" cy="4798277"/>
          </a:xfrm>
        </p:spPr>
        <p:txBody>
          <a:bodyPr/>
          <a:lstStyle/>
          <a:p>
            <a:r>
              <a:rPr lang="en-US" altLang="zh-CN" dirty="0"/>
              <a:t>CROPI:</a:t>
            </a:r>
            <a:r>
              <a:rPr lang="zh-CN" altLang="en-US" dirty="0"/>
              <a:t> </a:t>
            </a:r>
            <a:r>
              <a:rPr lang="en-US" altLang="zh-CN" dirty="0"/>
              <a:t>Curriculum</a:t>
            </a:r>
            <a:r>
              <a:rPr lang="zh-CN" altLang="en-US" dirty="0"/>
              <a:t> </a:t>
            </a:r>
            <a:r>
              <a:rPr lang="en-US" altLang="zh-CN" dirty="0"/>
              <a:t>RL</a:t>
            </a:r>
            <a:r>
              <a:rPr lang="zh-CN" altLang="en-US" dirty="0"/>
              <a:t> </a:t>
            </a:r>
            <a:r>
              <a:rPr lang="en-US" altLang="zh-CN" dirty="0"/>
              <a:t>with</a:t>
            </a:r>
            <a:r>
              <a:rPr lang="zh-CN" altLang="en-US" dirty="0"/>
              <a:t> </a:t>
            </a:r>
            <a:r>
              <a:rPr lang="en-US" altLang="zh-CN" dirty="0"/>
              <a:t>Off-Policy</a:t>
            </a:r>
            <a:r>
              <a:rPr lang="zh-CN" altLang="en-US" dirty="0"/>
              <a:t> </a:t>
            </a:r>
            <a:r>
              <a:rPr lang="en-US" altLang="zh-CN" dirty="0"/>
              <a:t>Influence</a:t>
            </a:r>
            <a:r>
              <a:rPr lang="zh-CN" altLang="en-US" dirty="0"/>
              <a:t> </a:t>
            </a:r>
            <a:r>
              <a:rPr lang="en-US" altLang="zh-CN" dirty="0"/>
              <a:t>Guidance</a:t>
            </a:r>
            <a:r>
              <a:rPr lang="zh-CN" altLang="en-US" dirty="0"/>
              <a:t> </a:t>
            </a:r>
            <a:endParaRPr lang="en-US" altLang="zh-CN" dirty="0"/>
          </a:p>
          <a:p>
            <a:pPr lvl="1"/>
            <a:r>
              <a:rPr lang="zh-CN" altLang="en-US" dirty="0"/>
              <a:t>分为多个 </a:t>
            </a:r>
            <a:r>
              <a:rPr lang="en-US" altLang="zh-CN" dirty="0"/>
              <a:t>stage</a:t>
            </a:r>
            <a:r>
              <a:rPr lang="zh-CN" altLang="en-US" dirty="0"/>
              <a:t>，每个 </a:t>
            </a:r>
            <a:r>
              <a:rPr lang="en-US" altLang="zh-CN" dirty="0"/>
              <a:t>stage</a:t>
            </a:r>
            <a:r>
              <a:rPr lang="zh-CN" altLang="en-US" dirty="0"/>
              <a:t> 根据 </a:t>
            </a:r>
            <a:r>
              <a:rPr lang="en-US" altLang="zh-CN" dirty="0"/>
              <a:t>POPI</a:t>
            </a:r>
            <a:r>
              <a:rPr lang="zh-CN" altLang="en-US" dirty="0"/>
              <a:t> 从</a:t>
            </a:r>
            <a:r>
              <a:rPr lang="en-US" altLang="zh-CN" dirty="0"/>
              <a:t>RL</a:t>
            </a:r>
            <a:r>
              <a:rPr lang="zh-CN" altLang="en-US" dirty="0"/>
              <a:t>初始数据集全集中选择前 </a:t>
            </a:r>
            <a:r>
              <a:rPr lang="en-US" altLang="zh-CN" dirty="0"/>
              <a:t>10%</a:t>
            </a:r>
            <a:r>
              <a:rPr lang="zh-CN" altLang="en-US" dirty="0"/>
              <a:t> （对当前模型影响最大）的数据进行 </a:t>
            </a:r>
            <a:r>
              <a:rPr lang="en-US" altLang="zh-CN" dirty="0"/>
              <a:t>RL</a:t>
            </a:r>
            <a:r>
              <a:rPr lang="zh-CN" altLang="en-US" dirty="0"/>
              <a:t> </a:t>
            </a:r>
            <a:r>
              <a:rPr lang="en-US" altLang="zh-CN" dirty="0"/>
              <a:t>(GRPO)</a:t>
            </a:r>
            <a:r>
              <a:rPr lang="zh-CN" altLang="en-US" dirty="0"/>
              <a:t> 训练</a:t>
            </a:r>
            <a:endParaRPr lang="en-US" altLang="zh-CN" dirty="0"/>
          </a:p>
        </p:txBody>
      </p:sp>
      <p:pic>
        <p:nvPicPr>
          <p:cNvPr id="8" name="图片 7">
            <a:extLst>
              <a:ext uri="{FF2B5EF4-FFF2-40B4-BE49-F238E27FC236}">
                <a16:creationId xmlns:a16="http://schemas.microsoft.com/office/drawing/2014/main" id="{E61CF225-95F9-A426-9ED6-021F46BBE36A}"/>
              </a:ext>
            </a:extLst>
          </p:cNvPr>
          <p:cNvPicPr>
            <a:picLocks noChangeAspect="1"/>
          </p:cNvPicPr>
          <p:nvPr/>
        </p:nvPicPr>
        <p:blipFill>
          <a:blip r:embed="rId3"/>
          <a:stretch>
            <a:fillRect/>
          </a:stretch>
        </p:blipFill>
        <p:spPr>
          <a:xfrm>
            <a:off x="1520536" y="2793178"/>
            <a:ext cx="7477991" cy="3730813"/>
          </a:xfrm>
          <a:prstGeom prst="rect">
            <a:avLst/>
          </a:prstGeom>
        </p:spPr>
      </p:pic>
    </p:spTree>
    <p:extLst>
      <p:ext uri="{BB962C8B-B14F-4D97-AF65-F5344CB8AC3E}">
        <p14:creationId xmlns:p14="http://schemas.microsoft.com/office/powerpoint/2010/main" val="2098127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28FB3-452A-16A6-6172-09B20DA8384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BD3048B8-6E23-15D8-EC25-CBAC77544C7A}"/>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0812BE74-3C1C-577A-ABF0-3AED9E4CCF4E}"/>
              </a:ext>
            </a:extLst>
          </p:cNvPr>
          <p:cNvSpPr>
            <a:spLocks noGrp="1"/>
          </p:cNvSpPr>
          <p:nvPr>
            <p:ph type="sldNum" sz="quarter" idx="10"/>
          </p:nvPr>
        </p:nvSpPr>
        <p:spPr/>
        <p:txBody>
          <a:bodyPr/>
          <a:lstStyle/>
          <a:p>
            <a:fld id="{302C3856-606A-2E43-AD29-7D4FD2F5BEC3}" type="slidenum">
              <a:rPr kumimoji="1" lang="zh-CN" altLang="en-US" smtClean="0"/>
              <a:t>15</a:t>
            </a:fld>
            <a:endParaRPr kumimoji="1" lang="zh-CN" altLang="en-US" sz="1800"/>
          </a:p>
        </p:txBody>
      </p:sp>
      <p:sp>
        <p:nvSpPr>
          <p:cNvPr id="5" name="内容占位符 3">
            <a:extLst>
              <a:ext uri="{FF2B5EF4-FFF2-40B4-BE49-F238E27FC236}">
                <a16:creationId xmlns:a16="http://schemas.microsoft.com/office/drawing/2014/main" id="{1984A65D-D857-038C-AF48-27023347C045}"/>
              </a:ext>
            </a:extLst>
          </p:cNvPr>
          <p:cNvSpPr>
            <a:spLocks noGrp="1"/>
          </p:cNvSpPr>
          <p:nvPr>
            <p:ph sz="quarter" idx="11"/>
          </p:nvPr>
        </p:nvSpPr>
        <p:spPr>
          <a:xfrm>
            <a:off x="277091" y="1468582"/>
            <a:ext cx="5593773" cy="4798277"/>
          </a:xfrm>
        </p:spPr>
        <p:txBody>
          <a:bodyPr/>
          <a:lstStyle/>
          <a:p>
            <a:r>
              <a:rPr lang="en-US" altLang="zh-CN" dirty="0"/>
              <a:t>CROPI:</a:t>
            </a:r>
            <a:r>
              <a:rPr lang="zh-CN" altLang="en-US" dirty="0"/>
              <a:t> </a:t>
            </a:r>
            <a:r>
              <a:rPr lang="en-US" altLang="zh-CN" dirty="0"/>
              <a:t>Results</a:t>
            </a:r>
          </a:p>
          <a:p>
            <a:pPr lvl="1"/>
            <a:r>
              <a:rPr lang="en-US" altLang="zh-CN" dirty="0"/>
              <a:t>Main</a:t>
            </a:r>
            <a:r>
              <a:rPr lang="zh-CN" altLang="en-US" dirty="0"/>
              <a:t> </a:t>
            </a:r>
            <a:r>
              <a:rPr lang="en-US" altLang="zh-CN" dirty="0"/>
              <a:t>results</a:t>
            </a:r>
          </a:p>
          <a:p>
            <a:pPr lvl="2"/>
            <a:r>
              <a:rPr lang="zh-CN" altLang="en-US" dirty="0"/>
              <a:t>三个 </a:t>
            </a:r>
            <a:r>
              <a:rPr lang="en-US" altLang="zh-CN" dirty="0"/>
              <a:t>setting</a:t>
            </a:r>
            <a:r>
              <a:rPr lang="zh-CN" altLang="en-US" dirty="0"/>
              <a:t>：</a:t>
            </a:r>
            <a:r>
              <a:rPr lang="en-US" altLang="zh-CN" dirty="0"/>
              <a:t>1.5B,</a:t>
            </a:r>
            <a:r>
              <a:rPr lang="zh-CN" altLang="en-US" dirty="0"/>
              <a:t> </a:t>
            </a:r>
            <a:r>
              <a:rPr lang="en-US" altLang="zh-CN" dirty="0"/>
              <a:t>7B,</a:t>
            </a:r>
            <a:r>
              <a:rPr lang="zh-CN" altLang="en-US" dirty="0"/>
              <a:t> </a:t>
            </a:r>
            <a:r>
              <a:rPr lang="en-US" altLang="zh-CN" dirty="0"/>
              <a:t>1.5B</a:t>
            </a:r>
            <a:r>
              <a:rPr lang="zh-CN" altLang="en-US" dirty="0"/>
              <a:t> </a:t>
            </a:r>
            <a:r>
              <a:rPr lang="en-US" altLang="zh-CN" dirty="0"/>
              <a:t>(long</a:t>
            </a:r>
            <a:r>
              <a:rPr lang="zh-CN" altLang="en-US" dirty="0"/>
              <a:t> </a:t>
            </a:r>
            <a:r>
              <a:rPr lang="en-US" altLang="zh-CN" dirty="0"/>
              <a:t>thinking)</a:t>
            </a:r>
          </a:p>
          <a:p>
            <a:pPr lvl="2"/>
            <a:r>
              <a:rPr lang="zh-CN" altLang="en-US" dirty="0"/>
              <a:t>在不同训练 </a:t>
            </a:r>
            <a:r>
              <a:rPr lang="en-US" altLang="zh-CN" dirty="0"/>
              <a:t>step</a:t>
            </a:r>
            <a:r>
              <a:rPr lang="zh-CN" altLang="en-US" dirty="0"/>
              <a:t> 下 </a:t>
            </a:r>
            <a:r>
              <a:rPr lang="en-US" altLang="zh-CN" dirty="0"/>
              <a:t>CROPI</a:t>
            </a:r>
            <a:r>
              <a:rPr lang="zh-CN" altLang="en-US" dirty="0"/>
              <a:t> 显著优于 </a:t>
            </a:r>
            <a:r>
              <a:rPr lang="en-US" altLang="zh-CN" dirty="0"/>
              <a:t>GRPO</a:t>
            </a:r>
            <a:r>
              <a:rPr lang="zh-CN" altLang="en-US" dirty="0"/>
              <a:t> </a:t>
            </a:r>
            <a:r>
              <a:rPr lang="en-US" altLang="zh-CN" dirty="0"/>
              <a:t>baseline</a:t>
            </a:r>
            <a:r>
              <a:rPr lang="zh-CN" altLang="en-US" dirty="0"/>
              <a:t>，和已有的数据选择方案：</a:t>
            </a:r>
            <a:r>
              <a:rPr lang="en-US" altLang="zh-CN" dirty="0"/>
              <a:t>pass</a:t>
            </a:r>
            <a:r>
              <a:rPr lang="zh-CN" altLang="en-US" dirty="0"/>
              <a:t> </a:t>
            </a:r>
            <a:r>
              <a:rPr lang="en-US" altLang="zh-CN" dirty="0"/>
              <a:t>rate,</a:t>
            </a:r>
            <a:r>
              <a:rPr lang="zh-CN" altLang="en-US" dirty="0"/>
              <a:t> </a:t>
            </a:r>
            <a:r>
              <a:rPr lang="en-US" altLang="zh-CN" dirty="0"/>
              <a:t>learnability,</a:t>
            </a:r>
            <a:r>
              <a:rPr lang="zh-CN" altLang="en-US" dirty="0"/>
              <a:t> </a:t>
            </a:r>
            <a:r>
              <a:rPr lang="en-US" altLang="zh-CN" dirty="0"/>
              <a:t>influence</a:t>
            </a:r>
            <a:r>
              <a:rPr lang="zh-CN" altLang="en-US" dirty="0"/>
              <a:t> </a:t>
            </a:r>
            <a:r>
              <a:rPr lang="en-US" altLang="zh-CN" dirty="0"/>
              <a:t>…</a:t>
            </a:r>
          </a:p>
          <a:p>
            <a:pPr lvl="2"/>
            <a:r>
              <a:rPr lang="en-US" altLang="zh-CN" dirty="0"/>
              <a:t>CROPI</a:t>
            </a:r>
            <a:r>
              <a:rPr lang="zh-CN" altLang="en-US" dirty="0"/>
              <a:t> 通过 </a:t>
            </a:r>
            <a:r>
              <a:rPr lang="en-US" altLang="zh-CN" dirty="0"/>
              <a:t>Influence</a:t>
            </a:r>
            <a:r>
              <a:rPr lang="zh-CN" altLang="en-US" dirty="0"/>
              <a:t> 实现了更高的数据利用效率和训练效率</a:t>
            </a:r>
            <a:endParaRPr lang="en-US" altLang="zh-CN" dirty="0"/>
          </a:p>
        </p:txBody>
      </p:sp>
      <p:pic>
        <p:nvPicPr>
          <p:cNvPr id="4" name="图片 3">
            <a:extLst>
              <a:ext uri="{FF2B5EF4-FFF2-40B4-BE49-F238E27FC236}">
                <a16:creationId xmlns:a16="http://schemas.microsoft.com/office/drawing/2014/main" id="{82B48845-A2A7-8F25-7B2E-CE1008B6F600}"/>
              </a:ext>
            </a:extLst>
          </p:cNvPr>
          <p:cNvPicPr>
            <a:picLocks noChangeAspect="1"/>
          </p:cNvPicPr>
          <p:nvPr/>
        </p:nvPicPr>
        <p:blipFill>
          <a:blip r:embed="rId3"/>
          <a:stretch>
            <a:fillRect/>
          </a:stretch>
        </p:blipFill>
        <p:spPr>
          <a:xfrm>
            <a:off x="5746174" y="2089598"/>
            <a:ext cx="6321136" cy="3874784"/>
          </a:xfrm>
          <a:prstGeom prst="rect">
            <a:avLst/>
          </a:prstGeom>
        </p:spPr>
      </p:pic>
      <p:sp>
        <p:nvSpPr>
          <p:cNvPr id="6" name="文本框 5">
            <a:extLst>
              <a:ext uri="{FF2B5EF4-FFF2-40B4-BE49-F238E27FC236}">
                <a16:creationId xmlns:a16="http://schemas.microsoft.com/office/drawing/2014/main" id="{F7E68BC1-0363-13AA-0A52-48E04C28D96F}"/>
              </a:ext>
            </a:extLst>
          </p:cNvPr>
          <p:cNvSpPr txBox="1"/>
          <p:nvPr/>
        </p:nvSpPr>
        <p:spPr>
          <a:xfrm>
            <a:off x="6199910" y="5964382"/>
            <a:ext cx="5538354" cy="261610"/>
          </a:xfrm>
          <a:prstGeom prst="rect">
            <a:avLst/>
          </a:prstGeom>
          <a:noFill/>
        </p:spPr>
        <p:txBody>
          <a:bodyPr wrap="square" rtlCol="0">
            <a:spAutoFit/>
          </a:bodyPr>
          <a:lstStyle/>
          <a:p>
            <a:r>
              <a:rPr kumimoji="1" lang="en-US" altLang="zh-CN" sz="1100" dirty="0"/>
              <a:t>PS</a:t>
            </a:r>
            <a:r>
              <a:rPr kumimoji="1" lang="zh-CN" altLang="en-US" sz="1100" dirty="0"/>
              <a:t>：为了减少</a:t>
            </a:r>
            <a:r>
              <a:rPr kumimoji="1" lang="en-US" altLang="zh-CN" sz="1100" dirty="0"/>
              <a:t>RL</a:t>
            </a:r>
            <a:r>
              <a:rPr kumimoji="1" lang="zh-CN" altLang="en-US" sz="1100" dirty="0"/>
              <a:t> </a:t>
            </a:r>
            <a:r>
              <a:rPr kumimoji="1" lang="en-US" altLang="zh-CN" sz="1100" dirty="0"/>
              <a:t>variance</a:t>
            </a:r>
            <a:r>
              <a:rPr kumimoji="1" lang="zh-CN" altLang="en-US" sz="1100" dirty="0"/>
              <a:t>的影响，表中结果是对 </a:t>
            </a:r>
            <a:r>
              <a:rPr kumimoji="1" lang="en-US" altLang="zh-CN" sz="1100" dirty="0"/>
              <a:t>step</a:t>
            </a:r>
            <a:r>
              <a:rPr kumimoji="1" lang="zh-CN" altLang="en-US" sz="1100" dirty="0"/>
              <a:t> 做了滑动窗口</a:t>
            </a:r>
            <a:r>
              <a:rPr kumimoji="1" lang="en-US" altLang="zh-CN" sz="1100" dirty="0"/>
              <a:t>(w=5)</a:t>
            </a:r>
            <a:r>
              <a:rPr kumimoji="1" lang="zh-CN" altLang="en-US" sz="1100" dirty="0"/>
              <a:t>后的结果</a:t>
            </a:r>
          </a:p>
        </p:txBody>
      </p:sp>
    </p:spTree>
    <p:extLst>
      <p:ext uri="{BB962C8B-B14F-4D97-AF65-F5344CB8AC3E}">
        <p14:creationId xmlns:p14="http://schemas.microsoft.com/office/powerpoint/2010/main" val="2844089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6C780-CDE7-BA06-DF97-3C1CAB10DA54}"/>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C237C5E-918C-281A-F858-736CC9B4CDF8}"/>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B56799DA-2DD0-609C-C7C2-09698AFFFCE9}"/>
              </a:ext>
            </a:extLst>
          </p:cNvPr>
          <p:cNvSpPr>
            <a:spLocks noGrp="1"/>
          </p:cNvSpPr>
          <p:nvPr>
            <p:ph type="sldNum" sz="quarter" idx="10"/>
          </p:nvPr>
        </p:nvSpPr>
        <p:spPr/>
        <p:txBody>
          <a:bodyPr/>
          <a:lstStyle/>
          <a:p>
            <a:fld id="{302C3856-606A-2E43-AD29-7D4FD2F5BEC3}" type="slidenum">
              <a:rPr kumimoji="1" lang="zh-CN" altLang="en-US" smtClean="0"/>
              <a:t>16</a:t>
            </a:fld>
            <a:endParaRPr kumimoji="1" lang="zh-CN" altLang="en-US" sz="1800"/>
          </a:p>
        </p:txBody>
      </p:sp>
      <p:sp>
        <p:nvSpPr>
          <p:cNvPr id="5" name="内容占位符 3">
            <a:extLst>
              <a:ext uri="{FF2B5EF4-FFF2-40B4-BE49-F238E27FC236}">
                <a16:creationId xmlns:a16="http://schemas.microsoft.com/office/drawing/2014/main" id="{68790E1C-0030-DB79-EEDD-F1C657E6E442}"/>
              </a:ext>
            </a:extLst>
          </p:cNvPr>
          <p:cNvSpPr>
            <a:spLocks noGrp="1"/>
          </p:cNvSpPr>
          <p:nvPr>
            <p:ph sz="quarter" idx="11"/>
          </p:nvPr>
        </p:nvSpPr>
        <p:spPr>
          <a:xfrm>
            <a:off x="427919" y="1355461"/>
            <a:ext cx="6604477" cy="4798277"/>
          </a:xfrm>
        </p:spPr>
        <p:txBody>
          <a:bodyPr/>
          <a:lstStyle/>
          <a:p>
            <a:r>
              <a:rPr lang="en-US" altLang="zh-CN" dirty="0"/>
              <a:t>CROPI:</a:t>
            </a:r>
            <a:r>
              <a:rPr lang="zh-CN" altLang="en-US" dirty="0"/>
              <a:t> </a:t>
            </a:r>
            <a:r>
              <a:rPr lang="en-US" altLang="zh-CN" dirty="0"/>
              <a:t>Analysis</a:t>
            </a:r>
          </a:p>
          <a:p>
            <a:pPr lvl="1"/>
            <a:r>
              <a:rPr lang="zh-CN" altLang="en-US" dirty="0"/>
              <a:t>收敛性：我们对比了</a:t>
            </a:r>
            <a:r>
              <a:rPr lang="en-US" altLang="zh-CN" dirty="0"/>
              <a:t>1.5B</a:t>
            </a:r>
            <a:r>
              <a:rPr lang="zh-CN" altLang="en-US" dirty="0"/>
              <a:t> </a:t>
            </a:r>
            <a:r>
              <a:rPr lang="en-US" altLang="zh-CN" dirty="0"/>
              <a:t>setting</a:t>
            </a:r>
            <a:r>
              <a:rPr lang="zh-CN" altLang="en-US" dirty="0"/>
              <a:t> 下 </a:t>
            </a:r>
            <a:r>
              <a:rPr lang="en-US" altLang="zh-CN" dirty="0"/>
              <a:t>CROPI</a:t>
            </a:r>
            <a:r>
              <a:rPr lang="zh-CN" altLang="en-US" dirty="0"/>
              <a:t> 和 </a:t>
            </a:r>
            <a:r>
              <a:rPr lang="en-US" altLang="zh-CN" dirty="0"/>
              <a:t>Standard</a:t>
            </a:r>
            <a:r>
              <a:rPr lang="zh-CN" altLang="en-US" dirty="0"/>
              <a:t> </a:t>
            </a:r>
            <a:r>
              <a:rPr lang="en-US" altLang="zh-CN" dirty="0"/>
              <a:t>GRPO</a:t>
            </a:r>
            <a:r>
              <a:rPr lang="zh-CN" altLang="en-US" dirty="0"/>
              <a:t>的收敛性</a:t>
            </a:r>
            <a:r>
              <a:rPr lang="en-US" altLang="zh-CN" dirty="0"/>
              <a:t>,</a:t>
            </a:r>
            <a:r>
              <a:rPr lang="zh-CN" altLang="en-US" dirty="0"/>
              <a:t> 发现 </a:t>
            </a:r>
            <a:r>
              <a:rPr lang="en-US" altLang="zh-CN" dirty="0"/>
              <a:t>CROPI</a:t>
            </a:r>
            <a:r>
              <a:rPr lang="zh-CN" altLang="en-US" dirty="0"/>
              <a:t>对最终模型的收敛性和 </a:t>
            </a:r>
            <a:r>
              <a:rPr lang="en-US" altLang="zh-CN" dirty="0"/>
              <a:t>GRPO</a:t>
            </a:r>
            <a:r>
              <a:rPr lang="zh-CN" altLang="en-US" dirty="0"/>
              <a:t> 和差不多的，但是 </a:t>
            </a:r>
            <a:r>
              <a:rPr lang="en-US" altLang="zh-CN" dirty="0"/>
              <a:t>step-level</a:t>
            </a:r>
            <a:r>
              <a:rPr lang="zh-CN" altLang="en-US" dirty="0"/>
              <a:t> 的训练加速可以达到 </a:t>
            </a:r>
            <a:r>
              <a:rPr lang="en-US" altLang="zh-CN" b="1" dirty="0"/>
              <a:t>2.66x</a:t>
            </a:r>
            <a:r>
              <a:rPr lang="zh-CN" altLang="en-US" dirty="0"/>
              <a:t> </a:t>
            </a:r>
            <a:r>
              <a:rPr lang="en-US" altLang="zh-CN" dirty="0"/>
              <a:t>(wall-clock</a:t>
            </a:r>
            <a:r>
              <a:rPr lang="zh-CN" altLang="en-US" dirty="0"/>
              <a:t> </a:t>
            </a:r>
            <a:r>
              <a:rPr lang="en-US" altLang="zh-CN" dirty="0"/>
              <a:t>level:2.17x)</a:t>
            </a:r>
          </a:p>
          <a:p>
            <a:pPr lvl="1"/>
            <a:r>
              <a:rPr lang="zh-CN" altLang="en-US" dirty="0"/>
              <a:t>语义关联性：</a:t>
            </a:r>
            <a:r>
              <a:rPr lang="en-US" altLang="zh-CN" dirty="0"/>
              <a:t>CROPI</a:t>
            </a:r>
            <a:r>
              <a:rPr lang="zh-CN" altLang="en-US" dirty="0"/>
              <a:t>通过</a:t>
            </a:r>
            <a:r>
              <a:rPr lang="en-US" altLang="zh-CN" dirty="0"/>
              <a:t>Influence</a:t>
            </a:r>
            <a:r>
              <a:rPr lang="zh-CN" altLang="en-US" dirty="0"/>
              <a:t>选出来的数据天然具有和测试集的语义关联性（梯度空间和语义空间的内在关联）</a:t>
            </a:r>
            <a:endParaRPr lang="en-US" altLang="zh-CN" dirty="0"/>
          </a:p>
        </p:txBody>
      </p:sp>
      <p:pic>
        <p:nvPicPr>
          <p:cNvPr id="8" name="图片 7">
            <a:extLst>
              <a:ext uri="{FF2B5EF4-FFF2-40B4-BE49-F238E27FC236}">
                <a16:creationId xmlns:a16="http://schemas.microsoft.com/office/drawing/2014/main" id="{98DCF8AE-2D48-7E27-E931-BB611C2783A9}"/>
              </a:ext>
            </a:extLst>
          </p:cNvPr>
          <p:cNvPicPr>
            <a:picLocks noChangeAspect="1"/>
          </p:cNvPicPr>
          <p:nvPr/>
        </p:nvPicPr>
        <p:blipFill>
          <a:blip r:embed="rId3"/>
          <a:stretch>
            <a:fillRect/>
          </a:stretch>
        </p:blipFill>
        <p:spPr>
          <a:xfrm>
            <a:off x="7174910" y="1355461"/>
            <a:ext cx="4069986" cy="2794318"/>
          </a:xfrm>
          <a:prstGeom prst="rect">
            <a:avLst/>
          </a:prstGeom>
        </p:spPr>
      </p:pic>
      <p:pic>
        <p:nvPicPr>
          <p:cNvPr id="11" name="图片 10">
            <a:extLst>
              <a:ext uri="{FF2B5EF4-FFF2-40B4-BE49-F238E27FC236}">
                <a16:creationId xmlns:a16="http://schemas.microsoft.com/office/drawing/2014/main" id="{4BA55C5F-1167-BADF-FA91-6E0160A9A182}"/>
              </a:ext>
            </a:extLst>
          </p:cNvPr>
          <p:cNvPicPr>
            <a:picLocks noChangeAspect="1"/>
          </p:cNvPicPr>
          <p:nvPr/>
        </p:nvPicPr>
        <p:blipFill>
          <a:blip r:embed="rId4"/>
          <a:stretch>
            <a:fillRect/>
          </a:stretch>
        </p:blipFill>
        <p:spPr>
          <a:xfrm>
            <a:off x="7055088" y="4149779"/>
            <a:ext cx="3878764" cy="2123819"/>
          </a:xfrm>
          <a:prstGeom prst="rect">
            <a:avLst/>
          </a:prstGeom>
        </p:spPr>
      </p:pic>
    </p:spTree>
    <p:extLst>
      <p:ext uri="{BB962C8B-B14F-4D97-AF65-F5344CB8AC3E}">
        <p14:creationId xmlns:p14="http://schemas.microsoft.com/office/powerpoint/2010/main" val="3892093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40A04-B6D1-55B4-D1E8-673A4D191663}"/>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7E71819B-BB0A-958D-90AB-A1351D7D7990}"/>
              </a:ext>
            </a:extLst>
          </p:cNvPr>
          <p:cNvSpPr>
            <a:spLocks noGrp="1"/>
          </p:cNvSpPr>
          <p:nvPr>
            <p:ph type="title"/>
          </p:nvPr>
        </p:nvSpPr>
        <p:spPr/>
        <p:txBody>
          <a:bodyPr/>
          <a:lstStyle/>
          <a:p>
            <a:r>
              <a:rPr kumimoji="1" lang="en-US" altLang="zh-CN" sz="3600" dirty="0"/>
              <a:t>Q1:</a:t>
            </a:r>
            <a:r>
              <a:rPr kumimoji="1" lang="zh-CN" altLang="en-US" sz="3600" dirty="0"/>
              <a:t> 怎样高效地选择 </a:t>
            </a:r>
            <a:r>
              <a:rPr kumimoji="1" lang="en-US" altLang="zh-CN" sz="3600" dirty="0"/>
              <a:t>RL</a:t>
            </a:r>
            <a:r>
              <a:rPr kumimoji="1" lang="zh-CN" altLang="en-US" sz="3600" dirty="0"/>
              <a:t> 数据？</a:t>
            </a:r>
            <a:r>
              <a:rPr kumimoji="1" lang="en-US" altLang="zh-CN" sz="3600" dirty="0"/>
              <a:t>=&gt;</a:t>
            </a:r>
            <a:r>
              <a:rPr kumimoji="1" lang="zh-CN" altLang="en-US" sz="3600" dirty="0"/>
              <a:t> </a:t>
            </a:r>
            <a:r>
              <a:rPr kumimoji="1" lang="en-US" altLang="zh-CN" sz="3600" dirty="0"/>
              <a:t>CROPI</a:t>
            </a:r>
            <a:endParaRPr kumimoji="1" lang="zh-CN" altLang="en-US" sz="3600" dirty="0"/>
          </a:p>
        </p:txBody>
      </p:sp>
      <p:sp>
        <p:nvSpPr>
          <p:cNvPr id="3" name="灯片编号占位符 2">
            <a:extLst>
              <a:ext uri="{FF2B5EF4-FFF2-40B4-BE49-F238E27FC236}">
                <a16:creationId xmlns:a16="http://schemas.microsoft.com/office/drawing/2014/main" id="{2496FB77-8087-CE3F-F6BC-DFC5C143390A}"/>
              </a:ext>
            </a:extLst>
          </p:cNvPr>
          <p:cNvSpPr>
            <a:spLocks noGrp="1"/>
          </p:cNvSpPr>
          <p:nvPr>
            <p:ph type="sldNum" sz="quarter" idx="10"/>
          </p:nvPr>
        </p:nvSpPr>
        <p:spPr/>
        <p:txBody>
          <a:bodyPr/>
          <a:lstStyle/>
          <a:p>
            <a:fld id="{302C3856-606A-2E43-AD29-7D4FD2F5BEC3}" type="slidenum">
              <a:rPr kumimoji="1" lang="zh-CN" altLang="en-US" smtClean="0"/>
              <a:t>17</a:t>
            </a:fld>
            <a:endParaRPr kumimoji="1" lang="zh-CN" altLang="en-US" sz="1800"/>
          </a:p>
        </p:txBody>
      </p:sp>
      <p:sp>
        <p:nvSpPr>
          <p:cNvPr id="5" name="内容占位符 3">
            <a:extLst>
              <a:ext uri="{FF2B5EF4-FFF2-40B4-BE49-F238E27FC236}">
                <a16:creationId xmlns:a16="http://schemas.microsoft.com/office/drawing/2014/main" id="{00715670-557B-489C-C032-7B92EA0685A4}"/>
              </a:ext>
            </a:extLst>
          </p:cNvPr>
          <p:cNvSpPr>
            <a:spLocks noGrp="1"/>
          </p:cNvSpPr>
          <p:nvPr>
            <p:ph sz="quarter" idx="11"/>
          </p:nvPr>
        </p:nvSpPr>
        <p:spPr>
          <a:xfrm>
            <a:off x="427919" y="1355461"/>
            <a:ext cx="6238149" cy="4798277"/>
          </a:xfrm>
        </p:spPr>
        <p:txBody>
          <a:bodyPr/>
          <a:lstStyle/>
          <a:p>
            <a:r>
              <a:rPr lang="en-US" altLang="zh-CN" sz="2000" dirty="0"/>
              <a:t>CROPI:</a:t>
            </a:r>
            <a:r>
              <a:rPr lang="zh-CN" altLang="en-US" sz="2000" dirty="0"/>
              <a:t> </a:t>
            </a:r>
            <a:r>
              <a:rPr lang="en-US" altLang="zh-CN" sz="2000" dirty="0"/>
              <a:t>Analysis</a:t>
            </a:r>
          </a:p>
          <a:p>
            <a:pPr lvl="1"/>
            <a:r>
              <a:rPr lang="zh-CN" altLang="en-US" dirty="0"/>
              <a:t>难度性质（</a:t>
            </a:r>
            <a:r>
              <a:rPr lang="en-US" altLang="zh-CN" dirty="0"/>
              <a:t>pass</a:t>
            </a:r>
            <a:r>
              <a:rPr lang="zh-CN" altLang="en-US" dirty="0"/>
              <a:t> </a:t>
            </a:r>
            <a:r>
              <a:rPr lang="en-US" altLang="zh-CN" dirty="0"/>
              <a:t>rate</a:t>
            </a:r>
            <a:r>
              <a:rPr lang="zh-CN" altLang="en-US" dirty="0"/>
              <a:t> 分析）</a:t>
            </a:r>
            <a:endParaRPr lang="en-US" altLang="zh-CN" dirty="0"/>
          </a:p>
          <a:p>
            <a:pPr lvl="2"/>
            <a:r>
              <a:rPr lang="en-US" altLang="zh-CN" dirty="0"/>
              <a:t>CROPI</a:t>
            </a:r>
            <a:r>
              <a:rPr lang="zh-CN" altLang="en-US" dirty="0"/>
              <a:t> 选出来的数据对 </a:t>
            </a:r>
            <a:r>
              <a:rPr lang="en-US" altLang="zh-CN" dirty="0"/>
              <a:t>baseline</a:t>
            </a:r>
            <a:r>
              <a:rPr lang="zh-CN" altLang="en-US" dirty="0"/>
              <a:t> 模型的 </a:t>
            </a:r>
            <a:r>
              <a:rPr lang="en-US" altLang="zh-CN" dirty="0" err="1"/>
              <a:t>passrate</a:t>
            </a:r>
            <a:r>
              <a:rPr lang="zh-CN" altLang="en-US" dirty="0"/>
              <a:t> 是有下降趋势的（对</a:t>
            </a:r>
            <a:r>
              <a:rPr lang="en-US" altLang="zh-CN" dirty="0"/>
              <a:t>base</a:t>
            </a:r>
            <a:r>
              <a:rPr lang="zh-CN" altLang="en-US" dirty="0"/>
              <a:t>模型越来越难）</a:t>
            </a:r>
            <a:endParaRPr lang="en-US" altLang="zh-CN" dirty="0"/>
          </a:p>
          <a:p>
            <a:pPr lvl="2"/>
            <a:r>
              <a:rPr lang="zh-CN" altLang="en-US" dirty="0"/>
              <a:t>但是对</a:t>
            </a:r>
            <a:r>
              <a:rPr lang="en-US" altLang="zh-CN" dirty="0"/>
              <a:t>online</a:t>
            </a:r>
            <a:r>
              <a:rPr lang="zh-CN" altLang="en-US" dirty="0"/>
              <a:t> </a:t>
            </a:r>
            <a:r>
              <a:rPr lang="en-US" altLang="zh-CN" dirty="0"/>
              <a:t>policy</a:t>
            </a:r>
            <a:r>
              <a:rPr lang="zh-CN" altLang="en-US" dirty="0"/>
              <a:t> 这个 </a:t>
            </a:r>
            <a:r>
              <a:rPr lang="en-US" altLang="zh-CN" dirty="0"/>
              <a:t>pass</a:t>
            </a:r>
            <a:r>
              <a:rPr lang="zh-CN" altLang="en-US" dirty="0"/>
              <a:t> </a:t>
            </a:r>
            <a:r>
              <a:rPr lang="en-US" altLang="zh-CN" dirty="0"/>
              <a:t>rate</a:t>
            </a:r>
            <a:r>
              <a:rPr lang="zh-CN" altLang="en-US" dirty="0"/>
              <a:t>  是有上升趋势（符合模型当前能力）</a:t>
            </a:r>
            <a:endParaRPr lang="en-US" altLang="zh-CN" dirty="0"/>
          </a:p>
          <a:p>
            <a:r>
              <a:rPr lang="zh-CN" altLang="en-US" sz="2200" dirty="0"/>
              <a:t>更多理论</a:t>
            </a:r>
            <a:r>
              <a:rPr lang="en-US" altLang="zh-CN" sz="2200" dirty="0"/>
              <a:t>/</a:t>
            </a:r>
            <a:r>
              <a:rPr lang="zh-CN" altLang="en-US" sz="2200" dirty="0"/>
              <a:t>实验细节可以参考</a:t>
            </a:r>
            <a:endParaRPr lang="en-US" altLang="zh-CN" sz="2200" dirty="0"/>
          </a:p>
          <a:p>
            <a:pPr lvl="1"/>
            <a:r>
              <a:rPr lang="en-US" altLang="zh-CN" sz="1800" dirty="0"/>
              <a:t>Code:</a:t>
            </a:r>
            <a:r>
              <a:rPr lang="zh-CN" altLang="en-US" sz="1800" dirty="0"/>
              <a:t>  </a:t>
            </a:r>
            <a:r>
              <a:rPr lang="en-US" altLang="zh-CN" sz="1800" dirty="0">
                <a:hlinkClick r:id="rId3"/>
              </a:rPr>
              <a:t>https://github.com/thu-coai/CROPI</a:t>
            </a:r>
            <a:r>
              <a:rPr lang="zh-CN" altLang="en-US" sz="1800" dirty="0"/>
              <a:t> </a:t>
            </a:r>
            <a:endParaRPr lang="en-US" altLang="zh-CN" sz="1800" dirty="0"/>
          </a:p>
          <a:p>
            <a:pPr lvl="1"/>
            <a:r>
              <a:rPr lang="en-US" altLang="zh-CN" sz="1800" dirty="0"/>
              <a:t>Paper:</a:t>
            </a:r>
            <a:r>
              <a:rPr lang="zh-CN" altLang="en-US" sz="1800" dirty="0"/>
              <a:t> </a:t>
            </a:r>
            <a:r>
              <a:rPr lang="en" altLang="zh-CN" sz="1800" dirty="0">
                <a:hlinkClick r:id="rId4"/>
              </a:rPr>
              <a:t>https://arxiv.org/abs/2510.26491</a:t>
            </a:r>
            <a:endParaRPr lang="en-US" altLang="zh-CN" sz="1800" dirty="0"/>
          </a:p>
        </p:txBody>
      </p:sp>
      <p:pic>
        <p:nvPicPr>
          <p:cNvPr id="9" name="图片 8">
            <a:extLst>
              <a:ext uri="{FF2B5EF4-FFF2-40B4-BE49-F238E27FC236}">
                <a16:creationId xmlns:a16="http://schemas.microsoft.com/office/drawing/2014/main" id="{58B0BCF6-244D-F9B9-A1E4-86E02117E826}"/>
              </a:ext>
            </a:extLst>
          </p:cNvPr>
          <p:cNvPicPr>
            <a:picLocks noChangeAspect="1"/>
          </p:cNvPicPr>
          <p:nvPr/>
        </p:nvPicPr>
        <p:blipFill>
          <a:blip r:embed="rId5"/>
          <a:stretch>
            <a:fillRect/>
          </a:stretch>
        </p:blipFill>
        <p:spPr>
          <a:xfrm>
            <a:off x="6666068" y="1524000"/>
            <a:ext cx="4482951" cy="2670048"/>
          </a:xfrm>
          <a:prstGeom prst="rect">
            <a:avLst/>
          </a:prstGeom>
        </p:spPr>
      </p:pic>
    </p:spTree>
    <p:extLst>
      <p:ext uri="{BB962C8B-B14F-4D97-AF65-F5344CB8AC3E}">
        <p14:creationId xmlns:p14="http://schemas.microsoft.com/office/powerpoint/2010/main" val="10899480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A4A06-85C3-AE0B-17FC-D5B7064BF54B}"/>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F1434A7-F320-76B9-E5A1-8446081C667A}"/>
              </a:ext>
            </a:extLst>
          </p:cNvPr>
          <p:cNvSpPr>
            <a:spLocks noGrp="1"/>
          </p:cNvSpPr>
          <p:nvPr>
            <p:ph type="title"/>
          </p:nvPr>
        </p:nvSpPr>
        <p:spPr/>
        <p:txBody>
          <a:bodyPr/>
          <a:lstStyle/>
          <a:p>
            <a:r>
              <a:rPr kumimoji="1" lang="zh-CN" altLang="en-US" dirty="0"/>
              <a:t>目录</a:t>
            </a:r>
          </a:p>
        </p:txBody>
      </p:sp>
      <p:sp>
        <p:nvSpPr>
          <p:cNvPr id="3" name="灯片编号占位符 2">
            <a:extLst>
              <a:ext uri="{FF2B5EF4-FFF2-40B4-BE49-F238E27FC236}">
                <a16:creationId xmlns:a16="http://schemas.microsoft.com/office/drawing/2014/main" id="{2CF8C181-5B10-D6D4-6A87-8E0C0CF1DF47}"/>
              </a:ext>
            </a:extLst>
          </p:cNvPr>
          <p:cNvSpPr>
            <a:spLocks noGrp="1"/>
          </p:cNvSpPr>
          <p:nvPr>
            <p:ph type="sldNum" sz="quarter" idx="10"/>
          </p:nvPr>
        </p:nvSpPr>
        <p:spPr/>
        <p:txBody>
          <a:bodyPr/>
          <a:lstStyle/>
          <a:p>
            <a:fld id="{302C3856-606A-2E43-AD29-7D4FD2F5BEC3}" type="slidenum">
              <a:rPr kumimoji="1" lang="zh-CN" altLang="en-US" smtClean="0"/>
              <a:t>18</a:t>
            </a:fld>
            <a:endParaRPr kumimoji="1" lang="zh-CN" altLang="en-US" sz="1800"/>
          </a:p>
        </p:txBody>
      </p:sp>
      <p:sp>
        <p:nvSpPr>
          <p:cNvPr id="4" name="内容占位符 3">
            <a:extLst>
              <a:ext uri="{FF2B5EF4-FFF2-40B4-BE49-F238E27FC236}">
                <a16:creationId xmlns:a16="http://schemas.microsoft.com/office/drawing/2014/main" id="{2CE751C9-3241-B072-2078-F2360D96624F}"/>
              </a:ext>
            </a:extLst>
          </p:cNvPr>
          <p:cNvSpPr>
            <a:spLocks noGrp="1"/>
          </p:cNvSpPr>
          <p:nvPr>
            <p:ph sz="quarter" idx="11"/>
          </p:nvPr>
        </p:nvSpPr>
        <p:spPr>
          <a:xfrm>
            <a:off x="277092" y="1468583"/>
            <a:ext cx="10626436" cy="2852896"/>
          </a:xfrm>
        </p:spPr>
        <p:txBody>
          <a:bodyPr/>
          <a:lstStyle/>
          <a:p>
            <a:r>
              <a:rPr lang="zh-CN" altLang="en-US" dirty="0"/>
              <a:t>背景</a:t>
            </a:r>
            <a:endParaRPr lang="en-US" altLang="zh-CN" dirty="0"/>
          </a:p>
          <a:p>
            <a:r>
              <a:rPr kumimoji="1" lang="en-US" altLang="zh-CN" dirty="0"/>
              <a:t>Q1:</a:t>
            </a:r>
            <a:r>
              <a:rPr kumimoji="1" lang="zh-CN" altLang="en-US" dirty="0"/>
              <a:t> 怎样高效地选择 </a:t>
            </a:r>
            <a:r>
              <a:rPr kumimoji="1" lang="en-US" altLang="zh-CN" dirty="0"/>
              <a:t>RL</a:t>
            </a:r>
            <a:r>
              <a:rPr kumimoji="1" lang="zh-CN" altLang="en-US" dirty="0"/>
              <a:t> 数据？</a:t>
            </a:r>
            <a:r>
              <a:rPr kumimoji="1" lang="en-US" altLang="zh-CN" dirty="0"/>
              <a:t>(CROPI</a:t>
            </a:r>
            <a:r>
              <a:rPr kumimoji="1" lang="zh-CN" altLang="en-US" dirty="0"/>
              <a:t> </a:t>
            </a:r>
            <a:r>
              <a:rPr kumimoji="1" lang="en-US" altLang="zh-CN" dirty="0"/>
              <a:t>for</a:t>
            </a:r>
            <a:r>
              <a:rPr kumimoji="1" lang="zh-CN" altLang="en-US" dirty="0"/>
              <a:t> </a:t>
            </a:r>
            <a:r>
              <a:rPr kumimoji="1" lang="en-US" altLang="zh-CN" dirty="0"/>
              <a:t>RL</a:t>
            </a:r>
            <a:r>
              <a:rPr kumimoji="1" lang="zh-CN" altLang="en-US" dirty="0"/>
              <a:t> </a:t>
            </a:r>
            <a:r>
              <a:rPr kumimoji="1" lang="en-US" altLang="zh-CN" dirty="0"/>
              <a:t>data</a:t>
            </a:r>
            <a:r>
              <a:rPr kumimoji="1" lang="zh-CN" altLang="en-US" dirty="0"/>
              <a:t> </a:t>
            </a:r>
            <a:r>
              <a:rPr kumimoji="1" lang="en-US" altLang="zh-CN" dirty="0"/>
              <a:t>selection)</a:t>
            </a:r>
          </a:p>
          <a:p>
            <a:r>
              <a:rPr kumimoji="1" lang="en-US" altLang="zh-CN" dirty="0">
                <a:solidFill>
                  <a:srgbClr val="FF0000"/>
                </a:solidFill>
              </a:rPr>
              <a:t>Q2:</a:t>
            </a:r>
            <a:r>
              <a:rPr kumimoji="1" lang="zh-CN" altLang="en-US" dirty="0">
                <a:solidFill>
                  <a:srgbClr val="FF0000"/>
                </a:solidFill>
              </a:rPr>
              <a:t> 怎样合成高质量 </a:t>
            </a:r>
            <a:r>
              <a:rPr kumimoji="1" lang="en-US" altLang="zh-CN" dirty="0">
                <a:solidFill>
                  <a:srgbClr val="FF0000"/>
                </a:solidFill>
              </a:rPr>
              <a:t>RL</a:t>
            </a:r>
            <a:r>
              <a:rPr kumimoji="1" lang="zh-CN" altLang="en-US" dirty="0">
                <a:solidFill>
                  <a:srgbClr val="FF0000"/>
                </a:solidFill>
              </a:rPr>
              <a:t> 数据？</a:t>
            </a:r>
            <a:r>
              <a:rPr kumimoji="1" lang="en-US" altLang="zh-CN" dirty="0">
                <a:solidFill>
                  <a:srgbClr val="FF0000"/>
                </a:solidFill>
              </a:rPr>
              <a:t> (CLI-Env</a:t>
            </a:r>
            <a:r>
              <a:rPr kumimoji="1" lang="zh-CN" altLang="en-US" dirty="0">
                <a:solidFill>
                  <a:srgbClr val="FF0000"/>
                </a:solidFill>
              </a:rPr>
              <a:t> </a:t>
            </a:r>
            <a:r>
              <a:rPr kumimoji="1" lang="en-US" altLang="zh-CN" dirty="0">
                <a:solidFill>
                  <a:srgbClr val="FF0000"/>
                </a:solidFill>
              </a:rPr>
              <a:t>Synthesis)</a:t>
            </a:r>
          </a:p>
          <a:p>
            <a:endParaRPr kumimoji="1" lang="zh-CN" altLang="en-US" dirty="0"/>
          </a:p>
        </p:txBody>
      </p:sp>
    </p:spTree>
    <p:extLst>
      <p:ext uri="{BB962C8B-B14F-4D97-AF65-F5344CB8AC3E}">
        <p14:creationId xmlns:p14="http://schemas.microsoft.com/office/powerpoint/2010/main" val="3881958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89987-BBD7-CA71-EF8B-3C29454EF77C}"/>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71A5A17-D3D0-3CF2-6CB3-F874EAD19101}"/>
              </a:ext>
            </a:extLst>
          </p:cNvPr>
          <p:cNvSpPr>
            <a:spLocks noGrp="1"/>
          </p:cNvSpPr>
          <p:nvPr>
            <p:ph type="title"/>
          </p:nvPr>
        </p:nvSpPr>
        <p:spPr/>
        <p:txBody>
          <a:bodyPr/>
          <a:lstStyle/>
          <a:p>
            <a:r>
              <a:rPr kumimoji="1" lang="en-US" altLang="zh-CN" sz="3600" dirty="0"/>
              <a:t>Q2:</a:t>
            </a:r>
            <a:r>
              <a:rPr kumimoji="1" lang="zh-CN" altLang="en-US" sz="3600" dirty="0"/>
              <a:t> 怎样合成高质量 </a:t>
            </a:r>
            <a:r>
              <a:rPr kumimoji="1" lang="en-US" altLang="zh-CN" sz="3600" dirty="0"/>
              <a:t>RL</a:t>
            </a:r>
            <a:r>
              <a:rPr kumimoji="1" lang="zh-CN" altLang="en-US" sz="3600" dirty="0"/>
              <a:t> 数据？</a:t>
            </a:r>
            <a:endParaRPr kumimoji="1" lang="en-US" altLang="zh-CN" sz="3600" dirty="0"/>
          </a:p>
        </p:txBody>
      </p:sp>
      <p:sp>
        <p:nvSpPr>
          <p:cNvPr id="3" name="灯片编号占位符 2">
            <a:extLst>
              <a:ext uri="{FF2B5EF4-FFF2-40B4-BE49-F238E27FC236}">
                <a16:creationId xmlns:a16="http://schemas.microsoft.com/office/drawing/2014/main" id="{F847F2B0-08B1-0C93-64F6-6F45D4D54AA8}"/>
              </a:ext>
            </a:extLst>
          </p:cNvPr>
          <p:cNvSpPr>
            <a:spLocks noGrp="1"/>
          </p:cNvSpPr>
          <p:nvPr>
            <p:ph type="sldNum" sz="quarter" idx="10"/>
          </p:nvPr>
        </p:nvSpPr>
        <p:spPr/>
        <p:txBody>
          <a:bodyPr/>
          <a:lstStyle/>
          <a:p>
            <a:fld id="{302C3856-606A-2E43-AD29-7D4FD2F5BEC3}" type="slidenum">
              <a:rPr kumimoji="1" lang="zh-CN" altLang="en-US" smtClean="0"/>
              <a:t>19</a:t>
            </a:fld>
            <a:endParaRPr kumimoji="1" lang="zh-CN" altLang="en-US" sz="1800"/>
          </a:p>
        </p:txBody>
      </p:sp>
      <p:sp>
        <p:nvSpPr>
          <p:cNvPr id="5" name="内容占位符 3">
            <a:extLst>
              <a:ext uri="{FF2B5EF4-FFF2-40B4-BE49-F238E27FC236}">
                <a16:creationId xmlns:a16="http://schemas.microsoft.com/office/drawing/2014/main" id="{D5A20BFC-5723-86CA-2340-2B7113D447BF}"/>
              </a:ext>
            </a:extLst>
          </p:cNvPr>
          <p:cNvSpPr>
            <a:spLocks noGrp="1"/>
          </p:cNvSpPr>
          <p:nvPr>
            <p:ph sz="quarter" idx="11"/>
          </p:nvPr>
        </p:nvSpPr>
        <p:spPr>
          <a:xfrm>
            <a:off x="427919" y="1355461"/>
            <a:ext cx="4180657" cy="4798277"/>
          </a:xfrm>
        </p:spPr>
        <p:txBody>
          <a:bodyPr/>
          <a:lstStyle/>
          <a:p>
            <a:r>
              <a:rPr lang="zh-CN" altLang="en-US" sz="2200" dirty="0"/>
              <a:t>从 </a:t>
            </a:r>
            <a:r>
              <a:rPr lang="en-US" altLang="zh-CN" sz="2200" dirty="0"/>
              <a:t>Reasoning</a:t>
            </a:r>
            <a:r>
              <a:rPr lang="zh-CN" altLang="en-US" sz="2200" dirty="0"/>
              <a:t> 到 </a:t>
            </a:r>
            <a:r>
              <a:rPr lang="en-US" altLang="zh-CN" sz="2200" dirty="0"/>
              <a:t>Agent,</a:t>
            </a:r>
            <a:r>
              <a:rPr lang="zh-CN" altLang="en-US" sz="2200" dirty="0"/>
              <a:t> 从</a:t>
            </a:r>
            <a:r>
              <a:rPr lang="en-US" altLang="zh-CN" sz="2200" dirty="0"/>
              <a:t>prompt</a:t>
            </a:r>
            <a:r>
              <a:rPr lang="zh-CN" altLang="en-US" sz="2200" dirty="0"/>
              <a:t> 到 </a:t>
            </a:r>
            <a:r>
              <a:rPr lang="en-US" altLang="zh-CN" sz="2200" dirty="0"/>
              <a:t>environment</a:t>
            </a:r>
            <a:endParaRPr lang="en-US" altLang="zh-CN" sz="1400" dirty="0"/>
          </a:p>
          <a:p>
            <a:pPr lvl="1"/>
            <a:r>
              <a:rPr lang="zh-CN" altLang="en-US" sz="1800" dirty="0"/>
              <a:t>传统</a:t>
            </a:r>
            <a:r>
              <a:rPr lang="en-US" altLang="zh-CN" sz="1800" dirty="0"/>
              <a:t>Chat/QA</a:t>
            </a:r>
            <a:r>
              <a:rPr lang="zh-CN" altLang="en-US" sz="1800" dirty="0"/>
              <a:t> </a:t>
            </a:r>
            <a:r>
              <a:rPr lang="zh-CN" altLang="en-US" sz="1600" dirty="0"/>
              <a:t>：</a:t>
            </a:r>
            <a:endParaRPr lang="en-US" altLang="zh-CN" sz="1600" dirty="0"/>
          </a:p>
          <a:p>
            <a:pPr lvl="2"/>
            <a:r>
              <a:rPr lang="zh-CN" altLang="en-US" sz="1600" dirty="0"/>
              <a:t>数据：</a:t>
            </a:r>
            <a:r>
              <a:rPr lang="en-US" altLang="zh-CN" sz="1600" dirty="0"/>
              <a:t>prompt</a:t>
            </a:r>
            <a:r>
              <a:rPr lang="zh-CN" altLang="en-US" sz="1600" dirty="0"/>
              <a:t>；</a:t>
            </a:r>
            <a:r>
              <a:rPr lang="en-US" altLang="zh-CN" sz="1600" dirty="0"/>
              <a:t>solution</a:t>
            </a:r>
          </a:p>
          <a:p>
            <a:pPr lvl="2"/>
            <a:r>
              <a:rPr lang="zh-CN" altLang="en-US" sz="1600" dirty="0"/>
              <a:t>来源：主要靠互联网收集、人工构建，</a:t>
            </a:r>
            <a:r>
              <a:rPr lang="en-US" altLang="zh-CN" sz="1600" dirty="0" err="1"/>
              <a:t>llm</a:t>
            </a:r>
            <a:r>
              <a:rPr lang="zh-CN" altLang="en-US" sz="1600" dirty="0"/>
              <a:t>合成</a:t>
            </a:r>
            <a:r>
              <a:rPr lang="en-US" altLang="zh-CN" sz="1600" dirty="0"/>
              <a:t>+</a:t>
            </a:r>
            <a:r>
              <a:rPr lang="zh-CN" altLang="en-US" sz="1600" dirty="0"/>
              <a:t>人工筛选</a:t>
            </a:r>
            <a:endParaRPr lang="en-US" altLang="zh-CN" sz="1600" dirty="0"/>
          </a:p>
          <a:p>
            <a:pPr lvl="1"/>
            <a:r>
              <a:rPr lang="en-US" altLang="zh-CN" sz="1600" dirty="0"/>
              <a:t>Agent</a:t>
            </a:r>
            <a:r>
              <a:rPr lang="zh-CN" altLang="en-US" sz="1600" dirty="0"/>
              <a:t> </a:t>
            </a:r>
            <a:r>
              <a:rPr lang="en-US" altLang="zh-CN" sz="1600" dirty="0"/>
              <a:t>(terminal</a:t>
            </a:r>
            <a:r>
              <a:rPr lang="zh-CN" altLang="en-US" sz="1600" dirty="0"/>
              <a:t>场景）：</a:t>
            </a:r>
            <a:endParaRPr lang="en-US" altLang="zh-CN" sz="1600" dirty="0"/>
          </a:p>
          <a:p>
            <a:pPr lvl="2"/>
            <a:r>
              <a:rPr lang="en-US" altLang="zh-CN" sz="1600" dirty="0"/>
              <a:t>RL</a:t>
            </a:r>
            <a:r>
              <a:rPr lang="zh-CN" altLang="en-US" sz="1600" dirty="0"/>
              <a:t>数据（</a:t>
            </a:r>
            <a:r>
              <a:rPr lang="en-US" altLang="zh-CN" sz="1600" dirty="0"/>
              <a:t>environment</a:t>
            </a:r>
            <a:r>
              <a:rPr lang="zh-CN" altLang="en-US" sz="1600" dirty="0"/>
              <a:t>）：</a:t>
            </a:r>
            <a:r>
              <a:rPr lang="en-US" altLang="zh-CN" sz="1600" dirty="0"/>
              <a:t>docker</a:t>
            </a:r>
            <a:r>
              <a:rPr lang="zh-CN" altLang="en-US" sz="1600" dirty="0"/>
              <a:t> </a:t>
            </a:r>
            <a:r>
              <a:rPr lang="en-US" altLang="zh-CN" sz="1600" dirty="0"/>
              <a:t>image;</a:t>
            </a:r>
            <a:r>
              <a:rPr lang="zh-CN" altLang="en-US" sz="1600" dirty="0"/>
              <a:t> </a:t>
            </a:r>
            <a:r>
              <a:rPr lang="en-US" altLang="zh-CN" sz="1600" dirty="0"/>
              <a:t>instruction;</a:t>
            </a:r>
            <a:r>
              <a:rPr lang="zh-CN" altLang="en-US" sz="1600" dirty="0"/>
              <a:t> </a:t>
            </a:r>
            <a:r>
              <a:rPr lang="en-US" altLang="zh-CN" sz="1600" dirty="0"/>
              <a:t>test</a:t>
            </a:r>
            <a:r>
              <a:rPr lang="zh-CN" altLang="en-US" sz="1600" dirty="0"/>
              <a:t> </a:t>
            </a:r>
            <a:r>
              <a:rPr lang="en-US" altLang="zh-CN" sz="1600" dirty="0"/>
              <a:t>scripts</a:t>
            </a:r>
          </a:p>
          <a:p>
            <a:pPr lvl="2"/>
            <a:r>
              <a:rPr lang="zh-CN" altLang="en-US" sz="1600" dirty="0"/>
              <a:t>来源：人工构建（非常昂贵）；</a:t>
            </a:r>
            <a:r>
              <a:rPr lang="en-US" altLang="zh-CN" sz="1600" dirty="0"/>
              <a:t>Agent</a:t>
            </a:r>
            <a:r>
              <a:rPr lang="zh-CN" altLang="en-US" sz="1600" dirty="0"/>
              <a:t>合成</a:t>
            </a:r>
            <a:r>
              <a:rPr lang="en-US" altLang="zh-CN" sz="1600" dirty="0"/>
              <a:t>+</a:t>
            </a:r>
            <a:r>
              <a:rPr lang="zh-CN" altLang="en-US" sz="1600" dirty="0"/>
              <a:t>人工筛选</a:t>
            </a:r>
            <a:endParaRPr lang="en-US" altLang="zh-CN" sz="1600" dirty="0"/>
          </a:p>
          <a:p>
            <a:pPr lvl="2"/>
            <a:r>
              <a:rPr lang="zh-CN" altLang="en-US" sz="1600" dirty="0"/>
              <a:t>更加复杂，质量把控更加困难，构建成本很高</a:t>
            </a:r>
            <a:endParaRPr lang="en-US" altLang="zh-CN" sz="1800" dirty="0"/>
          </a:p>
        </p:txBody>
      </p:sp>
      <p:pic>
        <p:nvPicPr>
          <p:cNvPr id="6" name="图片 5">
            <a:extLst>
              <a:ext uri="{FF2B5EF4-FFF2-40B4-BE49-F238E27FC236}">
                <a16:creationId xmlns:a16="http://schemas.microsoft.com/office/drawing/2014/main" id="{84AC0868-3045-F298-A988-E55903541DA4}"/>
              </a:ext>
            </a:extLst>
          </p:cNvPr>
          <p:cNvPicPr>
            <a:picLocks noChangeAspect="1"/>
          </p:cNvPicPr>
          <p:nvPr/>
        </p:nvPicPr>
        <p:blipFill>
          <a:blip r:embed="rId3"/>
          <a:stretch>
            <a:fillRect/>
          </a:stretch>
        </p:blipFill>
        <p:spPr>
          <a:xfrm>
            <a:off x="5133993" y="1355461"/>
            <a:ext cx="5769535" cy="4275509"/>
          </a:xfrm>
          <a:prstGeom prst="rect">
            <a:avLst/>
          </a:prstGeom>
        </p:spPr>
      </p:pic>
    </p:spTree>
    <p:extLst>
      <p:ext uri="{BB962C8B-B14F-4D97-AF65-F5344CB8AC3E}">
        <p14:creationId xmlns:p14="http://schemas.microsoft.com/office/powerpoint/2010/main" val="5599826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D97B4-ADF5-C9EB-3BCC-3B2AB0435311}"/>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940B098-13B7-AF7E-8FF6-4A6F08FD1C35}"/>
              </a:ext>
            </a:extLst>
          </p:cNvPr>
          <p:cNvSpPr>
            <a:spLocks noGrp="1"/>
          </p:cNvSpPr>
          <p:nvPr>
            <p:ph type="title"/>
          </p:nvPr>
        </p:nvSpPr>
        <p:spPr/>
        <p:txBody>
          <a:bodyPr/>
          <a:lstStyle/>
          <a:p>
            <a:r>
              <a:rPr kumimoji="1" lang="en-US" altLang="zh-CN" sz="3600" dirty="0"/>
              <a:t>Q2:</a:t>
            </a:r>
            <a:r>
              <a:rPr kumimoji="1" lang="zh-CN" altLang="en-US" sz="3600" dirty="0"/>
              <a:t> 怎样合成高质量 </a:t>
            </a:r>
            <a:r>
              <a:rPr kumimoji="1" lang="en-US" altLang="zh-CN" sz="3600" dirty="0"/>
              <a:t>RL</a:t>
            </a:r>
            <a:r>
              <a:rPr kumimoji="1" lang="zh-CN" altLang="en-US" sz="3600" dirty="0"/>
              <a:t> 数据？</a:t>
            </a:r>
            <a:endParaRPr kumimoji="1" lang="en-US" altLang="zh-CN" sz="3600" dirty="0"/>
          </a:p>
        </p:txBody>
      </p:sp>
      <p:sp>
        <p:nvSpPr>
          <p:cNvPr id="3" name="灯片编号占位符 2">
            <a:extLst>
              <a:ext uri="{FF2B5EF4-FFF2-40B4-BE49-F238E27FC236}">
                <a16:creationId xmlns:a16="http://schemas.microsoft.com/office/drawing/2014/main" id="{B4B30E48-3B79-4AAF-3E9E-45898EC2B2AE}"/>
              </a:ext>
            </a:extLst>
          </p:cNvPr>
          <p:cNvSpPr>
            <a:spLocks noGrp="1"/>
          </p:cNvSpPr>
          <p:nvPr>
            <p:ph type="sldNum" sz="quarter" idx="10"/>
          </p:nvPr>
        </p:nvSpPr>
        <p:spPr/>
        <p:txBody>
          <a:bodyPr/>
          <a:lstStyle/>
          <a:p>
            <a:fld id="{302C3856-606A-2E43-AD29-7D4FD2F5BEC3}" type="slidenum">
              <a:rPr kumimoji="1" lang="zh-CN" altLang="en-US" smtClean="0"/>
              <a:t>20</a:t>
            </a:fld>
            <a:endParaRPr kumimoji="1" lang="zh-CN" altLang="en-US" sz="1800"/>
          </a:p>
        </p:txBody>
      </p:sp>
      <p:sp>
        <p:nvSpPr>
          <p:cNvPr id="5" name="内容占位符 3">
            <a:extLst>
              <a:ext uri="{FF2B5EF4-FFF2-40B4-BE49-F238E27FC236}">
                <a16:creationId xmlns:a16="http://schemas.microsoft.com/office/drawing/2014/main" id="{3441A585-6875-3E9D-8B20-5F52D5495763}"/>
              </a:ext>
            </a:extLst>
          </p:cNvPr>
          <p:cNvSpPr>
            <a:spLocks noGrp="1"/>
          </p:cNvSpPr>
          <p:nvPr>
            <p:ph sz="quarter" idx="11"/>
          </p:nvPr>
        </p:nvSpPr>
        <p:spPr>
          <a:xfrm>
            <a:off x="415727" y="1245733"/>
            <a:ext cx="10910641" cy="5168530"/>
          </a:xfrm>
        </p:spPr>
        <p:txBody>
          <a:bodyPr/>
          <a:lstStyle/>
          <a:p>
            <a:r>
              <a:rPr lang="en-US" altLang="zh-CN" sz="2200" dirty="0"/>
              <a:t>Agentic</a:t>
            </a:r>
            <a:r>
              <a:rPr lang="zh-CN" altLang="en-US" sz="2200" dirty="0"/>
              <a:t> </a:t>
            </a:r>
            <a:r>
              <a:rPr lang="en-US" altLang="zh-CN" sz="2200" dirty="0"/>
              <a:t>RL</a:t>
            </a:r>
            <a:r>
              <a:rPr lang="zh-CN" altLang="en-US" sz="2200" dirty="0"/>
              <a:t> 数据合成的经验教训 </a:t>
            </a:r>
            <a:r>
              <a:rPr lang="en-US" altLang="zh-CN" sz="2200" dirty="0"/>
              <a:t>(GLM5/5.1)</a:t>
            </a:r>
            <a:endParaRPr lang="en-US" altLang="zh-CN" sz="1000" dirty="0"/>
          </a:p>
          <a:p>
            <a:pPr lvl="1"/>
            <a:r>
              <a:rPr lang="zh-CN" altLang="en-US" sz="1800" dirty="0"/>
              <a:t>在某些程度下，</a:t>
            </a:r>
            <a:r>
              <a:rPr lang="en-US" altLang="zh-CN" sz="1800" dirty="0"/>
              <a:t>Agent</a:t>
            </a:r>
            <a:r>
              <a:rPr lang="zh-CN" altLang="en-US" sz="1800" dirty="0"/>
              <a:t> </a:t>
            </a:r>
            <a:r>
              <a:rPr lang="zh-CN" altLang="en-US" sz="1800" b="1" dirty="0"/>
              <a:t>合成的数据质量是高于人类标注者</a:t>
            </a:r>
            <a:r>
              <a:rPr lang="zh-CN" altLang="en-US" sz="1800" dirty="0"/>
              <a:t>的</a:t>
            </a:r>
            <a:endParaRPr lang="en-US" altLang="zh-CN" sz="1800" dirty="0"/>
          </a:p>
          <a:p>
            <a:pPr lvl="2"/>
            <a:r>
              <a:rPr lang="en-US" altLang="zh-CN" sz="1800" dirty="0"/>
              <a:t>Claude</a:t>
            </a:r>
            <a:r>
              <a:rPr lang="zh-CN" altLang="en-US" sz="1800" dirty="0"/>
              <a:t> </a:t>
            </a:r>
            <a:r>
              <a:rPr lang="en-US" altLang="zh-CN" sz="1800" dirty="0"/>
              <a:t>Code</a:t>
            </a:r>
            <a:r>
              <a:rPr lang="zh-CN" altLang="en-US" sz="1800" dirty="0"/>
              <a:t> </a:t>
            </a:r>
            <a:r>
              <a:rPr lang="en-US" altLang="zh-CN" sz="1800" dirty="0"/>
              <a:t>+</a:t>
            </a:r>
            <a:r>
              <a:rPr lang="zh-CN" altLang="en-US" sz="1800" dirty="0"/>
              <a:t> </a:t>
            </a:r>
            <a:r>
              <a:rPr lang="en-US" altLang="zh-CN" sz="1800" dirty="0"/>
              <a:t>web</a:t>
            </a:r>
            <a:r>
              <a:rPr lang="zh-CN" altLang="en-US" sz="1800" dirty="0"/>
              <a:t> </a:t>
            </a:r>
            <a:r>
              <a:rPr lang="en-US" altLang="zh-CN" sz="1800" dirty="0"/>
              <a:t>search</a:t>
            </a:r>
            <a:r>
              <a:rPr lang="zh-CN" altLang="en-US" sz="1800" dirty="0"/>
              <a:t> </a:t>
            </a:r>
            <a:r>
              <a:rPr lang="en-US" altLang="zh-CN" sz="1800" dirty="0"/>
              <a:t>+</a:t>
            </a:r>
            <a:r>
              <a:rPr lang="zh-CN" altLang="en-US" sz="1800" dirty="0"/>
              <a:t> </a:t>
            </a:r>
            <a:r>
              <a:rPr lang="en-US" altLang="zh-CN" sz="1800" dirty="0"/>
              <a:t>external</a:t>
            </a:r>
            <a:r>
              <a:rPr lang="zh-CN" altLang="en-US" sz="1800" dirty="0"/>
              <a:t> </a:t>
            </a:r>
            <a:r>
              <a:rPr lang="en-US" altLang="zh-CN" sz="1800" dirty="0"/>
              <a:t>knowledges</a:t>
            </a:r>
            <a:r>
              <a:rPr lang="zh-CN" altLang="en-US" sz="1800" dirty="0"/>
              <a:t> </a:t>
            </a:r>
            <a:r>
              <a:rPr lang="en-US" altLang="zh-CN" sz="1800" dirty="0"/>
              <a:t>is</a:t>
            </a:r>
            <a:r>
              <a:rPr lang="zh-CN" altLang="en-US" sz="1800" dirty="0"/>
              <a:t> </a:t>
            </a:r>
            <a:r>
              <a:rPr lang="en-US" altLang="zh-CN" sz="1800" dirty="0"/>
              <a:t>a</a:t>
            </a:r>
            <a:r>
              <a:rPr lang="zh-CN" altLang="en-US" sz="1800" dirty="0"/>
              <a:t> </a:t>
            </a:r>
            <a:r>
              <a:rPr lang="en-US" altLang="zh-CN" sz="1800" dirty="0"/>
              <a:t>Natural</a:t>
            </a:r>
            <a:r>
              <a:rPr lang="zh-CN" altLang="en-US" sz="1800" dirty="0"/>
              <a:t> </a:t>
            </a:r>
            <a:r>
              <a:rPr lang="en-US" altLang="zh-CN" sz="1800" dirty="0"/>
              <a:t>Strong</a:t>
            </a:r>
            <a:r>
              <a:rPr lang="zh-CN" altLang="en-US" sz="1800" dirty="0"/>
              <a:t> </a:t>
            </a:r>
            <a:r>
              <a:rPr lang="en-US" altLang="zh-CN" sz="1800" dirty="0"/>
              <a:t>Environment</a:t>
            </a:r>
            <a:r>
              <a:rPr lang="zh-CN" altLang="en-US" sz="1800" dirty="0"/>
              <a:t> </a:t>
            </a:r>
            <a:r>
              <a:rPr lang="en-US" altLang="zh-CN" sz="1800" dirty="0"/>
              <a:t>Synthesizer</a:t>
            </a:r>
          </a:p>
          <a:p>
            <a:pPr lvl="2"/>
            <a:r>
              <a:rPr lang="en-US" altLang="zh-CN" sz="1800" dirty="0"/>
              <a:t>Scale</a:t>
            </a:r>
            <a:r>
              <a:rPr lang="zh-CN" altLang="en-US" sz="1800" dirty="0"/>
              <a:t> </a:t>
            </a:r>
            <a:r>
              <a:rPr lang="en-US" altLang="zh-CN" sz="1800" dirty="0"/>
              <a:t>Data</a:t>
            </a:r>
            <a:r>
              <a:rPr lang="zh-CN" altLang="en-US" sz="1800" dirty="0"/>
              <a:t> </a:t>
            </a:r>
            <a:r>
              <a:rPr lang="en-US" altLang="zh-CN" sz="1800" dirty="0"/>
              <a:t>Agent</a:t>
            </a:r>
            <a:r>
              <a:rPr lang="zh-CN" altLang="en-US" sz="1800" dirty="0"/>
              <a:t> </a:t>
            </a:r>
            <a:r>
              <a:rPr lang="en-US" altLang="zh-CN" sz="1800" dirty="0"/>
              <a:t>is</a:t>
            </a:r>
            <a:r>
              <a:rPr lang="zh-CN" altLang="en-US" sz="1800" dirty="0"/>
              <a:t> </a:t>
            </a:r>
            <a:r>
              <a:rPr lang="en-US" altLang="zh-CN" sz="1800" dirty="0"/>
              <a:t>cheaper</a:t>
            </a:r>
            <a:r>
              <a:rPr lang="zh-CN" altLang="en-US" sz="1800" dirty="0"/>
              <a:t> </a:t>
            </a:r>
            <a:r>
              <a:rPr lang="en-US" altLang="zh-CN" sz="1800" dirty="0"/>
              <a:t>than</a:t>
            </a:r>
            <a:r>
              <a:rPr lang="zh-CN" altLang="en-US" sz="1800" dirty="0"/>
              <a:t> </a:t>
            </a:r>
            <a:r>
              <a:rPr lang="en-US" altLang="zh-CN" sz="1800" dirty="0"/>
              <a:t>Scale</a:t>
            </a:r>
            <a:r>
              <a:rPr lang="zh-CN" altLang="en-US" sz="1800" dirty="0"/>
              <a:t> </a:t>
            </a:r>
            <a:r>
              <a:rPr lang="en-US" altLang="zh-CN" sz="1800" dirty="0"/>
              <a:t>Human</a:t>
            </a:r>
            <a:r>
              <a:rPr lang="zh-CN" altLang="en-US" sz="1800" dirty="0"/>
              <a:t> </a:t>
            </a:r>
            <a:r>
              <a:rPr lang="en-US" altLang="zh-CN" sz="1800" dirty="0"/>
              <a:t>Annotator</a:t>
            </a:r>
          </a:p>
          <a:p>
            <a:pPr lvl="1"/>
            <a:r>
              <a:rPr lang="zh-CN" altLang="en-US" sz="1800" dirty="0"/>
              <a:t>环境并不是造的</a:t>
            </a:r>
            <a:r>
              <a:rPr lang="zh-CN" altLang="en-US" sz="1800" b="1" dirty="0"/>
              <a:t>越多越好，质量为主</a:t>
            </a:r>
            <a:endParaRPr lang="en-US" altLang="zh-CN" sz="1800" b="1" dirty="0"/>
          </a:p>
          <a:p>
            <a:pPr lvl="2"/>
            <a:r>
              <a:rPr lang="zh-CN" altLang="en-US" sz="1800" dirty="0"/>
              <a:t>难度把控：是否可以让模型长轮交互？是否能让模型犯错？</a:t>
            </a:r>
            <a:endParaRPr lang="en-US" altLang="zh-CN" sz="1800" dirty="0"/>
          </a:p>
          <a:p>
            <a:pPr lvl="2"/>
            <a:r>
              <a:rPr lang="en-US" altLang="zh-CN" sz="1800" dirty="0"/>
              <a:t>Verifier</a:t>
            </a:r>
            <a:r>
              <a:rPr lang="zh-CN" altLang="en-US" sz="1800" dirty="0"/>
              <a:t> 构建：测试是否全面 （</a:t>
            </a:r>
            <a:r>
              <a:rPr lang="en-US" altLang="zh-CN" sz="1800" dirty="0"/>
              <a:t>reward</a:t>
            </a:r>
            <a:r>
              <a:rPr lang="zh-CN" altLang="en-US" sz="1800" dirty="0"/>
              <a:t> </a:t>
            </a:r>
            <a:r>
              <a:rPr lang="en-US" altLang="zh-CN" sz="1800" dirty="0"/>
              <a:t>hacking)</a:t>
            </a:r>
            <a:r>
              <a:rPr lang="zh-CN" altLang="en-US" sz="1800" dirty="0"/>
              <a:t>？测试是否与任务要求对齐（</a:t>
            </a:r>
            <a:r>
              <a:rPr lang="en-US" altLang="zh-CN" sz="1800" dirty="0"/>
              <a:t>false</a:t>
            </a:r>
            <a:r>
              <a:rPr lang="zh-CN" altLang="en-US" sz="1800" dirty="0"/>
              <a:t> </a:t>
            </a:r>
            <a:r>
              <a:rPr lang="en-US" altLang="zh-CN" sz="1800" dirty="0"/>
              <a:t>negative</a:t>
            </a:r>
            <a:r>
              <a:rPr lang="zh-CN" altLang="en-US" sz="1800" dirty="0"/>
              <a:t>）？</a:t>
            </a:r>
            <a:endParaRPr lang="en-US" altLang="zh-CN" sz="1800" dirty="0"/>
          </a:p>
          <a:p>
            <a:pPr lvl="2"/>
            <a:r>
              <a:rPr lang="zh-CN" altLang="en-US" sz="1800" dirty="0"/>
              <a:t>多样性把控：怎么映射到不同的真实下游场景？如何降低 </a:t>
            </a:r>
            <a:r>
              <a:rPr lang="en-US" altLang="zh-CN" sz="1800" dirty="0"/>
              <a:t>Agent</a:t>
            </a:r>
            <a:r>
              <a:rPr lang="zh-CN" altLang="en-US" sz="1800" dirty="0"/>
              <a:t> </a:t>
            </a:r>
            <a:r>
              <a:rPr lang="en-US" altLang="zh-CN" sz="1800" dirty="0"/>
              <a:t>Synthesizer</a:t>
            </a:r>
            <a:r>
              <a:rPr lang="zh-CN" altLang="en-US" sz="1800" dirty="0"/>
              <a:t> 的 </a:t>
            </a:r>
            <a:r>
              <a:rPr lang="en-US" altLang="zh-CN" sz="1800" dirty="0"/>
              <a:t>bias</a:t>
            </a:r>
            <a:r>
              <a:rPr lang="zh-CN" altLang="en-US" sz="1800" dirty="0"/>
              <a:t>？</a:t>
            </a:r>
            <a:endParaRPr lang="en-US" altLang="zh-CN" sz="1800" dirty="0"/>
          </a:p>
          <a:p>
            <a:pPr lvl="2"/>
            <a:r>
              <a:rPr lang="zh-CN" altLang="en-US" sz="1800" dirty="0"/>
              <a:t>虽然我们让 </a:t>
            </a:r>
            <a:r>
              <a:rPr lang="en-US" altLang="zh-CN" sz="1800" dirty="0"/>
              <a:t>Agent</a:t>
            </a:r>
            <a:r>
              <a:rPr lang="zh-CN" altLang="en-US" sz="1800" dirty="0"/>
              <a:t> 合成，但是这个 </a:t>
            </a:r>
            <a:r>
              <a:rPr lang="en-US" altLang="zh-CN" sz="1800" dirty="0"/>
              <a:t>skill</a:t>
            </a:r>
            <a:r>
              <a:rPr lang="zh-CN" altLang="en-US" sz="1800" dirty="0"/>
              <a:t> 还是需要人工反复的调试，从合成数据和轨迹中反复分析迭代，是一个非常精细的活</a:t>
            </a:r>
            <a:endParaRPr lang="en-US" altLang="zh-CN" sz="1800" dirty="0"/>
          </a:p>
          <a:p>
            <a:pPr lvl="1"/>
            <a:r>
              <a:rPr lang="zh-CN" altLang="en-US" sz="1800" dirty="0"/>
              <a:t>未来：人们定义场景，模型</a:t>
            </a:r>
            <a:r>
              <a:rPr lang="en-US" altLang="zh-CN" sz="1800" dirty="0"/>
              <a:t>(Agent)</a:t>
            </a:r>
            <a:r>
              <a:rPr lang="zh-CN" altLang="en-US" sz="1800" dirty="0"/>
              <a:t> 自我 </a:t>
            </a:r>
            <a:r>
              <a:rPr lang="en-US" altLang="zh-CN" sz="1800" dirty="0"/>
              <a:t>evolve?</a:t>
            </a:r>
          </a:p>
          <a:p>
            <a:pPr lvl="2"/>
            <a:r>
              <a:rPr lang="en-US" altLang="zh-CN" sz="1800" dirty="0" err="1"/>
              <a:t>Huamn</a:t>
            </a:r>
            <a:r>
              <a:rPr lang="zh-CN" altLang="en-US" sz="1800" dirty="0"/>
              <a:t> </a:t>
            </a:r>
            <a:r>
              <a:rPr lang="en-US" altLang="zh-CN" sz="1800" dirty="0"/>
              <a:t>define</a:t>
            </a:r>
            <a:r>
              <a:rPr lang="zh-CN" altLang="en-US" sz="1800" dirty="0"/>
              <a:t> </a:t>
            </a:r>
            <a:r>
              <a:rPr lang="en-US" altLang="zh-CN" sz="1800" dirty="0"/>
              <a:t>benchmark</a:t>
            </a:r>
            <a:r>
              <a:rPr lang="zh-CN" altLang="en-US" sz="1800" dirty="0"/>
              <a:t> </a:t>
            </a:r>
            <a:r>
              <a:rPr lang="en-US" altLang="zh-CN" sz="1800" dirty="0"/>
              <a:t>=&gt;</a:t>
            </a:r>
            <a:r>
              <a:rPr lang="zh-CN" altLang="en-US" sz="1800" dirty="0"/>
              <a:t> </a:t>
            </a:r>
            <a:r>
              <a:rPr lang="en-US" altLang="zh-CN" sz="1800" dirty="0"/>
              <a:t>Agent</a:t>
            </a:r>
            <a:r>
              <a:rPr lang="zh-CN" altLang="en-US" sz="1800" dirty="0"/>
              <a:t> </a:t>
            </a:r>
            <a:r>
              <a:rPr lang="en-US" altLang="zh-CN" sz="1800" dirty="0"/>
              <a:t>search</a:t>
            </a:r>
            <a:r>
              <a:rPr lang="zh-CN" altLang="en-US" sz="1800" dirty="0"/>
              <a:t> </a:t>
            </a:r>
            <a:r>
              <a:rPr lang="en-US" altLang="zh-CN" sz="1800" dirty="0"/>
              <a:t>&amp;</a:t>
            </a:r>
            <a:r>
              <a:rPr lang="zh-CN" altLang="en-US" sz="1800" dirty="0"/>
              <a:t> </a:t>
            </a:r>
            <a:r>
              <a:rPr lang="en-US" altLang="zh-CN" sz="1800" dirty="0"/>
              <a:t>collect</a:t>
            </a:r>
            <a:r>
              <a:rPr lang="zh-CN" altLang="en-US" sz="1800" dirty="0"/>
              <a:t> </a:t>
            </a:r>
            <a:r>
              <a:rPr lang="en-US" altLang="zh-CN" sz="1800" dirty="0"/>
              <a:t>skills</a:t>
            </a:r>
            <a:r>
              <a:rPr lang="zh-CN" altLang="en-US" sz="1800" dirty="0"/>
              <a:t> </a:t>
            </a:r>
            <a:r>
              <a:rPr lang="en-US" altLang="zh-CN" sz="1800" dirty="0"/>
              <a:t>/</a:t>
            </a:r>
            <a:r>
              <a:rPr lang="zh-CN" altLang="en-US" sz="1800" dirty="0"/>
              <a:t> </a:t>
            </a:r>
            <a:r>
              <a:rPr lang="en-US" altLang="zh-CN" sz="1800" dirty="0"/>
              <a:t>knowledge</a:t>
            </a:r>
            <a:r>
              <a:rPr lang="zh-CN" altLang="en-US" sz="1800" dirty="0"/>
              <a:t> </a:t>
            </a:r>
            <a:r>
              <a:rPr lang="en-US" altLang="zh-CN" sz="1800" dirty="0"/>
              <a:t>=&gt;</a:t>
            </a:r>
            <a:r>
              <a:rPr lang="zh-CN" altLang="en-US" sz="1800" dirty="0"/>
              <a:t> </a:t>
            </a:r>
            <a:r>
              <a:rPr lang="en-US" altLang="zh-CN" sz="1800" dirty="0"/>
              <a:t>Agent</a:t>
            </a:r>
            <a:r>
              <a:rPr lang="zh-CN" altLang="en-US" sz="1800" dirty="0"/>
              <a:t> </a:t>
            </a:r>
            <a:r>
              <a:rPr lang="en-US" altLang="zh-CN" sz="1800" dirty="0"/>
              <a:t>Synthesize</a:t>
            </a:r>
            <a:r>
              <a:rPr lang="zh-CN" altLang="en-US" sz="1800" dirty="0"/>
              <a:t> </a:t>
            </a:r>
            <a:r>
              <a:rPr lang="en-US" altLang="zh-CN" sz="1800" dirty="0"/>
              <a:t>data/environment</a:t>
            </a:r>
            <a:r>
              <a:rPr lang="zh-CN" altLang="en-US" sz="1800" dirty="0"/>
              <a:t> </a:t>
            </a:r>
            <a:r>
              <a:rPr lang="en-US" altLang="zh-CN" sz="1800" dirty="0"/>
              <a:t>=&gt;</a:t>
            </a:r>
            <a:r>
              <a:rPr lang="zh-CN" altLang="en-US" sz="1800" dirty="0"/>
              <a:t> </a:t>
            </a:r>
            <a:r>
              <a:rPr lang="en-US" altLang="zh-CN" sz="1800" dirty="0"/>
              <a:t>Agent</a:t>
            </a:r>
            <a:r>
              <a:rPr lang="zh-CN" altLang="en-US" sz="1800" dirty="0"/>
              <a:t> </a:t>
            </a:r>
            <a:r>
              <a:rPr lang="en-US" altLang="zh-CN" sz="1800" dirty="0"/>
              <a:t>Train</a:t>
            </a:r>
            <a:r>
              <a:rPr lang="zh-CN" altLang="en-US" sz="1800" dirty="0"/>
              <a:t> </a:t>
            </a:r>
            <a:r>
              <a:rPr lang="en-US" altLang="zh-CN" sz="1800" dirty="0"/>
              <a:t>their</a:t>
            </a:r>
            <a:r>
              <a:rPr lang="zh-CN" altLang="en-US" sz="1800" dirty="0"/>
              <a:t> </a:t>
            </a:r>
            <a:r>
              <a:rPr lang="en-US" altLang="zh-CN" sz="1800" dirty="0"/>
              <a:t>model</a:t>
            </a:r>
            <a:r>
              <a:rPr lang="zh-CN" altLang="en-US" sz="1800" dirty="0"/>
              <a:t> </a:t>
            </a:r>
            <a:r>
              <a:rPr lang="en-US" altLang="zh-CN" sz="1800" dirty="0"/>
              <a:t>?</a:t>
            </a:r>
            <a:r>
              <a:rPr lang="zh-CN" altLang="en-US" sz="1800" dirty="0"/>
              <a:t> </a:t>
            </a:r>
            <a:endParaRPr lang="en-US" altLang="zh-CN" sz="1800" dirty="0"/>
          </a:p>
          <a:p>
            <a:pPr lvl="1"/>
            <a:r>
              <a:rPr lang="en-US" altLang="zh-CN" sz="1800" dirty="0"/>
              <a:t>Refer</a:t>
            </a:r>
            <a:r>
              <a:rPr lang="zh-CN" altLang="en-US" sz="1800" dirty="0"/>
              <a:t> </a:t>
            </a:r>
            <a:r>
              <a:rPr lang="en-US" altLang="zh-CN" sz="1800" dirty="0"/>
              <a:t>to:</a:t>
            </a:r>
            <a:r>
              <a:rPr lang="zh-CN" altLang="en-US" sz="1800" dirty="0"/>
              <a:t> </a:t>
            </a:r>
            <a:r>
              <a:rPr lang="en" altLang="zh-CN" sz="1800" dirty="0"/>
              <a:t>GLM-5: from Vibe Coding to Agentic Engineering</a:t>
            </a:r>
            <a:r>
              <a:rPr lang="zh-CN" altLang="en-US" sz="1800" dirty="0"/>
              <a:t> </a:t>
            </a:r>
            <a:r>
              <a:rPr lang="en-US" altLang="zh-CN" sz="1800" dirty="0"/>
              <a:t>(</a:t>
            </a:r>
            <a:r>
              <a:rPr lang="en" altLang="zh-CN" sz="1600" dirty="0"/>
              <a:t>https://</a:t>
            </a:r>
            <a:r>
              <a:rPr lang="en" altLang="zh-CN" sz="1600" dirty="0" err="1"/>
              <a:t>arxiv.org</a:t>
            </a:r>
            <a:r>
              <a:rPr lang="en" altLang="zh-CN" sz="1600" dirty="0"/>
              <a:t>/abs/2602.15763</a:t>
            </a:r>
            <a:r>
              <a:rPr lang="en-US" altLang="zh-CN" sz="2400" dirty="0"/>
              <a:t>)</a:t>
            </a:r>
          </a:p>
          <a:p>
            <a:pPr lvl="2"/>
            <a:endParaRPr lang="en-US" altLang="zh-CN" sz="1800" dirty="0"/>
          </a:p>
        </p:txBody>
      </p:sp>
    </p:spTree>
    <p:extLst>
      <p:ext uri="{BB962C8B-B14F-4D97-AF65-F5344CB8AC3E}">
        <p14:creationId xmlns:p14="http://schemas.microsoft.com/office/powerpoint/2010/main" val="3816499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B0B11-04E5-E5D8-4FE5-6AE7538890B5}"/>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4627BEE2-C446-6E94-EFB0-ED60D345021E}"/>
              </a:ext>
            </a:extLst>
          </p:cNvPr>
          <p:cNvSpPr>
            <a:spLocks noGrp="1"/>
          </p:cNvSpPr>
          <p:nvPr>
            <p:ph type="title"/>
          </p:nvPr>
        </p:nvSpPr>
        <p:spPr/>
        <p:txBody>
          <a:bodyPr/>
          <a:lstStyle/>
          <a:p>
            <a:r>
              <a:rPr kumimoji="1" lang="zh-CN" altLang="en-US" sz="3600" dirty="0"/>
              <a:t>小结</a:t>
            </a:r>
          </a:p>
        </p:txBody>
      </p:sp>
      <p:sp>
        <p:nvSpPr>
          <p:cNvPr id="3" name="灯片编号占位符 2">
            <a:extLst>
              <a:ext uri="{FF2B5EF4-FFF2-40B4-BE49-F238E27FC236}">
                <a16:creationId xmlns:a16="http://schemas.microsoft.com/office/drawing/2014/main" id="{2ECEC2E9-240A-039E-34F3-9F707A33B230}"/>
              </a:ext>
            </a:extLst>
          </p:cNvPr>
          <p:cNvSpPr>
            <a:spLocks noGrp="1"/>
          </p:cNvSpPr>
          <p:nvPr>
            <p:ph type="sldNum" sz="quarter" idx="10"/>
          </p:nvPr>
        </p:nvSpPr>
        <p:spPr/>
        <p:txBody>
          <a:bodyPr/>
          <a:lstStyle/>
          <a:p>
            <a:fld id="{302C3856-606A-2E43-AD29-7D4FD2F5BEC3}" type="slidenum">
              <a:rPr kumimoji="1" lang="zh-CN" altLang="en-US" smtClean="0"/>
              <a:t>21</a:t>
            </a:fld>
            <a:endParaRPr kumimoji="1" lang="zh-CN" altLang="en-US" sz="1800"/>
          </a:p>
        </p:txBody>
      </p:sp>
      <p:sp>
        <p:nvSpPr>
          <p:cNvPr id="5" name="内容占位符 3">
            <a:extLst>
              <a:ext uri="{FF2B5EF4-FFF2-40B4-BE49-F238E27FC236}">
                <a16:creationId xmlns:a16="http://schemas.microsoft.com/office/drawing/2014/main" id="{096AEC3D-A72C-2F40-DDD3-EEE81AA7FD09}"/>
              </a:ext>
            </a:extLst>
          </p:cNvPr>
          <p:cNvSpPr>
            <a:spLocks noGrp="1"/>
          </p:cNvSpPr>
          <p:nvPr>
            <p:ph sz="quarter" idx="11"/>
          </p:nvPr>
        </p:nvSpPr>
        <p:spPr>
          <a:xfrm>
            <a:off x="415727" y="1245733"/>
            <a:ext cx="11390450" cy="5168530"/>
          </a:xfrm>
        </p:spPr>
        <p:txBody>
          <a:bodyPr/>
          <a:lstStyle/>
          <a:p>
            <a:r>
              <a:rPr lang="zh-CN" altLang="en-US" sz="2200" dirty="0"/>
              <a:t>从 </a:t>
            </a:r>
            <a:r>
              <a:rPr lang="en-US" altLang="zh-CN" sz="2200" dirty="0"/>
              <a:t>CROPI</a:t>
            </a:r>
            <a:r>
              <a:rPr lang="zh-CN" altLang="en-US" sz="2200" dirty="0"/>
              <a:t> 到终端数据合成</a:t>
            </a:r>
            <a:r>
              <a:rPr lang="zh-CN" altLang="en-US" sz="1800" dirty="0"/>
              <a:t>，我们想尝试回答两个大模型进化的两个基础问题</a:t>
            </a:r>
            <a:endParaRPr lang="en-US" altLang="zh-CN" sz="1800" dirty="0"/>
          </a:p>
          <a:p>
            <a:pPr lvl="1"/>
            <a:r>
              <a:rPr lang="zh-CN" altLang="en-US" sz="1800" dirty="0"/>
              <a:t>如何</a:t>
            </a:r>
            <a:r>
              <a:rPr lang="zh-CN" altLang="en-US" sz="1800" b="1" dirty="0"/>
              <a:t>构建</a:t>
            </a:r>
            <a:r>
              <a:rPr lang="zh-CN" altLang="en-US" sz="1800" dirty="0"/>
              <a:t>和</a:t>
            </a:r>
            <a:r>
              <a:rPr lang="zh-CN" altLang="en-US" sz="1800" b="1" dirty="0"/>
              <a:t>选择</a:t>
            </a:r>
            <a:r>
              <a:rPr lang="zh-CN" altLang="en-US" sz="1800" dirty="0"/>
              <a:t>大模型的强化学习数据？</a:t>
            </a:r>
            <a:endParaRPr lang="en-US" altLang="zh-CN" sz="1800" dirty="0"/>
          </a:p>
          <a:p>
            <a:pPr lvl="1"/>
            <a:r>
              <a:rPr lang="zh-CN" altLang="en-US" sz="1800" dirty="0"/>
              <a:t>从数据构建上，我们在 </a:t>
            </a:r>
            <a:r>
              <a:rPr lang="en-US" altLang="zh-CN" sz="1800" dirty="0"/>
              <a:t>GLM5</a:t>
            </a:r>
            <a:r>
              <a:rPr lang="zh-CN" altLang="en-US" sz="1800" dirty="0"/>
              <a:t> 上实践了 </a:t>
            </a:r>
            <a:r>
              <a:rPr lang="en-US" altLang="zh-CN" sz="1800" dirty="0"/>
              <a:t>Agent</a:t>
            </a:r>
            <a:r>
              <a:rPr lang="zh-CN" altLang="en-US" sz="1800" dirty="0"/>
              <a:t> </a:t>
            </a:r>
            <a:r>
              <a:rPr lang="en-US" altLang="zh-CN" sz="1800" dirty="0"/>
              <a:t>as</a:t>
            </a:r>
            <a:r>
              <a:rPr lang="zh-CN" altLang="en-US" sz="1800" dirty="0"/>
              <a:t> </a:t>
            </a:r>
            <a:r>
              <a:rPr lang="en-US" altLang="zh-CN" sz="1800" dirty="0"/>
              <a:t>Data</a:t>
            </a:r>
            <a:r>
              <a:rPr lang="zh-CN" altLang="en-US" sz="1800" dirty="0"/>
              <a:t> </a:t>
            </a:r>
            <a:r>
              <a:rPr lang="en-US" altLang="zh-CN" sz="1800" dirty="0"/>
              <a:t>Generator</a:t>
            </a:r>
            <a:r>
              <a:rPr lang="zh-CN" altLang="en-US" sz="1800" dirty="0"/>
              <a:t> 的道路，在 </a:t>
            </a:r>
            <a:r>
              <a:rPr lang="en-US" altLang="zh-CN" sz="1800" dirty="0"/>
              <a:t>Terminal</a:t>
            </a:r>
            <a:r>
              <a:rPr lang="zh-CN" altLang="en-US" sz="1800" dirty="0"/>
              <a:t> </a:t>
            </a:r>
            <a:r>
              <a:rPr lang="en-US" altLang="zh-CN" sz="1800" dirty="0"/>
              <a:t>Bench</a:t>
            </a:r>
            <a:r>
              <a:rPr lang="zh-CN" altLang="en-US" sz="1800" dirty="0"/>
              <a:t> 的终端 </a:t>
            </a:r>
            <a:r>
              <a:rPr lang="en-US" altLang="zh-CN" sz="1800" dirty="0"/>
              <a:t>Agent</a:t>
            </a:r>
            <a:r>
              <a:rPr lang="zh-CN" altLang="en-US" sz="1800" dirty="0"/>
              <a:t> 场景上取得了显著的效果</a:t>
            </a:r>
            <a:endParaRPr lang="en-US" altLang="zh-CN" sz="1800" dirty="0"/>
          </a:p>
          <a:p>
            <a:pPr lvl="1"/>
            <a:r>
              <a:rPr lang="zh-CN" altLang="en-US" sz="1800" dirty="0"/>
              <a:t>从数据选择上，我们尝试从理论出发，选择对</a:t>
            </a:r>
            <a:r>
              <a:rPr lang="en-US" altLang="zh-CN" sz="1800" dirty="0"/>
              <a:t>RL</a:t>
            </a:r>
            <a:r>
              <a:rPr lang="zh-CN" altLang="en-US" sz="1800" dirty="0"/>
              <a:t>性能“影响效力”最大的数据，并通过工程优化在大模型场景实现了对 </a:t>
            </a:r>
            <a:r>
              <a:rPr lang="en-US" altLang="zh-CN" sz="1800" dirty="0"/>
              <a:t>RL</a:t>
            </a:r>
            <a:r>
              <a:rPr lang="zh-CN" altLang="en-US" sz="1800" dirty="0"/>
              <a:t> 数据 </a:t>
            </a:r>
            <a:r>
              <a:rPr lang="en-US" altLang="zh-CN" sz="1800" dirty="0"/>
              <a:t>Influence</a:t>
            </a:r>
            <a:r>
              <a:rPr lang="zh-CN" altLang="en-US" sz="1800" dirty="0"/>
              <a:t> 的估计</a:t>
            </a:r>
            <a:endParaRPr lang="en-US" altLang="zh-CN" sz="1800" dirty="0"/>
          </a:p>
          <a:p>
            <a:r>
              <a:rPr lang="zh-CN" altLang="en-US" sz="2200" dirty="0"/>
              <a:t>未来 ：</a:t>
            </a:r>
            <a:r>
              <a:rPr lang="en-US" altLang="zh-CN" sz="2200" dirty="0"/>
              <a:t>Online</a:t>
            </a:r>
            <a:r>
              <a:rPr lang="zh-CN" altLang="en-US" sz="2200" dirty="0"/>
              <a:t> </a:t>
            </a:r>
            <a:r>
              <a:rPr lang="en-US" altLang="zh-CN" sz="2200" dirty="0"/>
              <a:t>Learning</a:t>
            </a:r>
            <a:r>
              <a:rPr lang="zh-CN" altLang="en-US" sz="2200" dirty="0"/>
              <a:t>？</a:t>
            </a:r>
            <a:endParaRPr lang="en-US" altLang="zh-CN" sz="1000" dirty="0"/>
          </a:p>
          <a:p>
            <a:pPr lvl="1"/>
            <a:r>
              <a:rPr lang="zh-CN" altLang="en-US" sz="1800" dirty="0"/>
              <a:t>可以看到，在 </a:t>
            </a:r>
            <a:r>
              <a:rPr lang="en-US" altLang="zh-CN" sz="1800" dirty="0"/>
              <a:t>terminal</a:t>
            </a:r>
            <a:r>
              <a:rPr lang="zh-CN" altLang="en-US" sz="1800" dirty="0"/>
              <a:t> </a:t>
            </a:r>
            <a:r>
              <a:rPr lang="en-US" altLang="zh-CN" sz="1800" dirty="0"/>
              <a:t>/</a:t>
            </a:r>
            <a:r>
              <a:rPr lang="zh-CN" altLang="en-US" sz="1800" dirty="0"/>
              <a:t> </a:t>
            </a:r>
            <a:r>
              <a:rPr lang="en-US" altLang="zh-CN" sz="1800" dirty="0" err="1"/>
              <a:t>swe</a:t>
            </a:r>
            <a:r>
              <a:rPr lang="zh-CN" altLang="en-US" sz="1800" dirty="0"/>
              <a:t> </a:t>
            </a:r>
            <a:r>
              <a:rPr lang="en-US" altLang="zh-CN" sz="1800" dirty="0"/>
              <a:t>/</a:t>
            </a:r>
            <a:r>
              <a:rPr lang="zh-CN" altLang="en-US" sz="1800" dirty="0"/>
              <a:t> </a:t>
            </a:r>
            <a:r>
              <a:rPr lang="en-US" altLang="zh-CN" sz="1800" dirty="0"/>
              <a:t>ai4research</a:t>
            </a:r>
            <a:r>
              <a:rPr lang="zh-CN" altLang="en-US" sz="1800" dirty="0"/>
              <a:t> 这样的 </a:t>
            </a:r>
            <a:r>
              <a:rPr lang="en-US" altLang="zh-CN" sz="1800" dirty="0"/>
              <a:t>long-horizon</a:t>
            </a:r>
            <a:r>
              <a:rPr lang="zh-CN" altLang="en-US" sz="1800" dirty="0"/>
              <a:t> </a:t>
            </a:r>
            <a:r>
              <a:rPr lang="en-US" altLang="zh-CN" sz="1800" dirty="0"/>
              <a:t>agentic</a:t>
            </a:r>
            <a:r>
              <a:rPr lang="zh-CN" altLang="en-US" sz="1800" dirty="0"/>
              <a:t> 场景，</a:t>
            </a:r>
            <a:r>
              <a:rPr lang="en-US" altLang="zh-CN" sz="1800" dirty="0"/>
              <a:t>agent</a:t>
            </a:r>
            <a:r>
              <a:rPr lang="zh-CN" altLang="en-US" sz="1800" dirty="0"/>
              <a:t> 的 </a:t>
            </a:r>
            <a:r>
              <a:rPr lang="en-US" altLang="zh-CN" sz="1800" dirty="0"/>
              <a:t>Rollout</a:t>
            </a:r>
            <a:r>
              <a:rPr lang="zh-CN" altLang="en-US" sz="1800" dirty="0"/>
              <a:t> （</a:t>
            </a:r>
            <a:r>
              <a:rPr lang="en-US" altLang="zh-CN" sz="1800" dirty="0"/>
              <a:t>serving</a:t>
            </a:r>
            <a:r>
              <a:rPr lang="zh-CN" altLang="en-US" sz="1800" dirty="0"/>
              <a:t>）开销在不断变大，甚至远远大于训练开销</a:t>
            </a:r>
            <a:endParaRPr lang="en-US" altLang="zh-CN" sz="1800" dirty="0"/>
          </a:p>
          <a:p>
            <a:pPr lvl="1"/>
            <a:r>
              <a:rPr lang="zh-CN" altLang="en-US" sz="1800" dirty="0"/>
              <a:t>个人认为，模型的进化的数据来源应该集中在线上 </a:t>
            </a:r>
            <a:r>
              <a:rPr lang="en-US" altLang="zh-CN" sz="1800" dirty="0"/>
              <a:t>serving</a:t>
            </a:r>
            <a:r>
              <a:rPr lang="zh-CN" altLang="en-US" sz="1800" dirty="0"/>
              <a:t> 侧，有多少</a:t>
            </a:r>
            <a:r>
              <a:rPr lang="en-US" altLang="zh-CN" sz="1800" dirty="0"/>
              <a:t>serving</a:t>
            </a:r>
            <a:r>
              <a:rPr lang="zh-CN" altLang="en-US" sz="1800" dirty="0"/>
              <a:t> 算力，就应该有多少进化空间 </a:t>
            </a:r>
            <a:endParaRPr lang="en-US" altLang="zh-CN" sz="1800" dirty="0"/>
          </a:p>
          <a:p>
            <a:pPr lvl="1"/>
            <a:r>
              <a:rPr lang="zh-CN" altLang="en-US" sz="1800" dirty="0"/>
              <a:t>如何进行 </a:t>
            </a:r>
            <a:r>
              <a:rPr lang="en-US" altLang="zh-CN" sz="1800" dirty="0"/>
              <a:t>Online</a:t>
            </a:r>
            <a:r>
              <a:rPr lang="zh-CN" altLang="en-US" sz="1800" dirty="0"/>
              <a:t> </a:t>
            </a:r>
            <a:r>
              <a:rPr lang="en-US" altLang="zh-CN" sz="1800" dirty="0"/>
              <a:t>Learning</a:t>
            </a:r>
            <a:r>
              <a:rPr lang="zh-CN" altLang="en-US" sz="1800" dirty="0"/>
              <a:t> </a:t>
            </a:r>
            <a:r>
              <a:rPr lang="en-US" altLang="zh-CN" sz="1800" dirty="0"/>
              <a:t>?</a:t>
            </a:r>
            <a:r>
              <a:rPr lang="zh-CN" altLang="en-US" sz="1800" dirty="0"/>
              <a:t> </a:t>
            </a:r>
            <a:r>
              <a:rPr lang="en-US" altLang="zh-CN" sz="1800" dirty="0"/>
              <a:t>An</a:t>
            </a:r>
            <a:r>
              <a:rPr lang="zh-CN" altLang="en-US" sz="1800" dirty="0"/>
              <a:t> </a:t>
            </a:r>
            <a:r>
              <a:rPr lang="en-US" altLang="zh-CN" sz="1800" dirty="0"/>
              <a:t>Open</a:t>
            </a:r>
            <a:r>
              <a:rPr lang="zh-CN" altLang="en-US" sz="1800" dirty="0"/>
              <a:t> </a:t>
            </a:r>
            <a:r>
              <a:rPr lang="en-US" altLang="zh-CN" sz="1800" dirty="0"/>
              <a:t>Question…</a:t>
            </a:r>
          </a:p>
          <a:p>
            <a:endParaRPr lang="en-US" altLang="zh-CN" sz="2200" dirty="0"/>
          </a:p>
        </p:txBody>
      </p:sp>
    </p:spTree>
    <p:extLst>
      <p:ext uri="{BB962C8B-B14F-4D97-AF65-F5344CB8AC3E}">
        <p14:creationId xmlns:p14="http://schemas.microsoft.com/office/powerpoint/2010/main" val="4034311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txBox="1"/>
          <p:nvPr/>
        </p:nvSpPr>
        <p:spPr>
          <a:xfrm>
            <a:off x="99568" y="1925765"/>
            <a:ext cx="7104063" cy="922337"/>
          </a:xfrm>
          <a:prstGeom prst="rect">
            <a:avLst/>
          </a:prstGeom>
          <a:noFill/>
          <a:ln>
            <a:noFill/>
          </a:ln>
        </p:spPr>
        <p:txBody>
          <a:bodyPr vert="horz" wrap="square"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x-none" sz="3600" b="1" dirty="0">
                <a:latin typeface="Georgia" panose="02040502050405090303" pitchFamily="2" charset="-44"/>
                <a:ea typeface="Georgia" panose="02040502050405090303" pitchFamily="2" charset="-44"/>
                <a:sym typeface="Georgia" panose="02040502050405090303" pitchFamily="2" charset="-44"/>
              </a:rPr>
              <a:t>Thanks</a:t>
            </a:r>
            <a:r>
              <a:rPr lang="zh-CN" altLang="en-US" sz="3600" b="1" dirty="0">
                <a:latin typeface="Georgia" panose="02040502050405090303" pitchFamily="2" charset="-44"/>
                <a:ea typeface="Georgia" panose="02040502050405090303" pitchFamily="2" charset="-44"/>
                <a:sym typeface="Georgia" panose="02040502050405090303" pitchFamily="2" charset="-44"/>
              </a:rPr>
              <a:t> </a:t>
            </a:r>
            <a:r>
              <a:rPr lang="en-US" altLang="x-none" sz="3600" b="1" dirty="0">
                <a:latin typeface="Georgia" panose="02040502050405090303" pitchFamily="2" charset="-44"/>
                <a:ea typeface="Georgia" panose="02040502050405090303" pitchFamily="2" charset="-44"/>
                <a:sym typeface="Georgia" panose="02040502050405090303" pitchFamily="2" charset="-44"/>
              </a:rPr>
              <a:t>for</a:t>
            </a:r>
            <a:r>
              <a:rPr lang="zh-CN" altLang="en-US" sz="3600" b="1" dirty="0">
                <a:latin typeface="Georgia" panose="02040502050405090303" pitchFamily="2" charset="-44"/>
                <a:ea typeface="Georgia" panose="02040502050405090303" pitchFamily="2" charset="-44"/>
                <a:sym typeface="Georgia" panose="02040502050405090303" pitchFamily="2" charset="-44"/>
              </a:rPr>
              <a:t> </a:t>
            </a:r>
            <a:r>
              <a:rPr lang="en-US" altLang="x-none" sz="3600" b="1" dirty="0">
                <a:latin typeface="Georgia" panose="02040502050405090303" pitchFamily="2" charset="-44"/>
                <a:ea typeface="Georgia" panose="02040502050405090303" pitchFamily="2" charset="-44"/>
                <a:sym typeface="Georgia" panose="02040502050405090303" pitchFamily="2" charset="-44"/>
              </a:rPr>
              <a:t>Your</a:t>
            </a:r>
            <a:r>
              <a:rPr lang="zh-CN" altLang="en-US" sz="3600" b="1" dirty="0">
                <a:latin typeface="Georgia" panose="02040502050405090303" pitchFamily="2" charset="-44"/>
                <a:ea typeface="Georgia" panose="02040502050405090303" pitchFamily="2" charset="-44"/>
                <a:sym typeface="Georgia" panose="02040502050405090303" pitchFamily="2" charset="-44"/>
              </a:rPr>
              <a:t> </a:t>
            </a:r>
            <a:r>
              <a:rPr lang="en-US" altLang="x-none" sz="3600" b="1" dirty="0">
                <a:latin typeface="Georgia" panose="02040502050405090303" pitchFamily="2" charset="-44"/>
                <a:ea typeface="Georgia" panose="02040502050405090303" pitchFamily="2" charset="-44"/>
                <a:sym typeface="Georgia" panose="02040502050405090303" pitchFamily="2" charset="-44"/>
              </a:rPr>
              <a:t>Attention</a:t>
            </a:r>
            <a:endParaRPr lang="zh-CN" altLang="en-US" sz="3600" b="1" dirty="0">
              <a:latin typeface="Georgia" panose="02040502050405090303" pitchFamily="2" charset="-44"/>
              <a:ea typeface="Georgia" panose="02040502050405090303" pitchFamily="2" charset="-44"/>
              <a:sym typeface="Georgia" panose="02040502050405090303" pitchFamily="2" charset="-44"/>
            </a:endParaRPr>
          </a:p>
        </p:txBody>
      </p:sp>
      <p:pic>
        <p:nvPicPr>
          <p:cNvPr id="5" name="图片 5"/>
          <p:cNvPicPr>
            <a:picLocks noChangeAspect="1"/>
          </p:cNvPicPr>
          <p:nvPr/>
        </p:nvPicPr>
        <p:blipFill>
          <a:blip r:embed="rId2"/>
          <a:stretch>
            <a:fillRect/>
          </a:stretch>
        </p:blipFill>
        <p:spPr>
          <a:xfrm>
            <a:off x="660400" y="3161030"/>
            <a:ext cx="1684338" cy="1685925"/>
          </a:xfrm>
          <a:prstGeom prst="rect">
            <a:avLst/>
          </a:prstGeom>
          <a:noFill/>
          <a:ln w="9525">
            <a:noFill/>
          </a:ln>
        </p:spPr>
      </p:pic>
      <p:sp>
        <p:nvSpPr>
          <p:cNvPr id="6" name="标题 1"/>
          <p:cNvSpPr/>
          <p:nvPr/>
        </p:nvSpPr>
        <p:spPr>
          <a:xfrm>
            <a:off x="2435225" y="2976880"/>
            <a:ext cx="11206163" cy="2032000"/>
          </a:xfrm>
          <a:prstGeom prst="rect">
            <a:avLst/>
          </a:prstGeom>
          <a:noFill/>
          <a:ln w="9525">
            <a:noFill/>
          </a:ln>
        </p:spPr>
        <p:txBody>
          <a:bodyPr vert="horz" wrap="square" anchor="ctr"/>
          <a:lstStyle/>
          <a:p>
            <a:pPr algn="l" eaLnBrk="1" latinLnBrk="0" hangingPunct="1">
              <a:lnSpc>
                <a:spcPct val="90000"/>
              </a:lnSpc>
              <a:spcBef>
                <a:spcPct val="0"/>
              </a:spcBef>
              <a:buNone/>
            </a:pPr>
            <a:r>
              <a:rPr lang="en-US" altLang="x-none" sz="2000" dirty="0">
                <a:solidFill>
                  <a:schemeClr val="tx1"/>
                </a:solidFill>
                <a:latin typeface="Georgia" panose="02040502050405090303" pitchFamily="2" charset="-44"/>
                <a:ea typeface="Georgia" panose="02040502050405090303" pitchFamily="2" charset="-44"/>
                <a:sym typeface="Georgia" panose="02040502050405090303" pitchFamily="2" charset="-44"/>
              </a:rPr>
              <a:t>CROPI</a:t>
            </a:r>
            <a:r>
              <a:rPr lang="en-US" altLang="zh-CN" sz="2000" dirty="0">
                <a:latin typeface="Georgia" panose="02040502050405090303" pitchFamily="2" charset="-44"/>
                <a:ea typeface="Georgia" panose="02040502050405090303" pitchFamily="2" charset="-44"/>
                <a:sym typeface="Georgia" panose="02040502050405090303" pitchFamily="2" charset="-44"/>
              </a:rPr>
              <a:t>:</a:t>
            </a:r>
            <a:r>
              <a:rPr lang="zh-CN" altLang="en-US" sz="2000" dirty="0">
                <a:latin typeface="Georgia" panose="02040502050405090303" pitchFamily="2" charset="-44"/>
                <a:ea typeface="Georgia" panose="02040502050405090303" pitchFamily="2" charset="-44"/>
                <a:sym typeface="Georgia" panose="02040502050405090303" pitchFamily="2" charset="-44"/>
              </a:rPr>
              <a:t> </a:t>
            </a:r>
            <a:r>
              <a:rPr lang="en-US" altLang="x-none" sz="2000" dirty="0">
                <a:latin typeface="Georgia" panose="02040502050405090303" pitchFamily="2" charset="-44"/>
                <a:ea typeface="Georgia" panose="02040502050405090303" pitchFamily="2" charset="-44"/>
                <a:sym typeface="Georgia" panose="02040502050405090303" pitchFamily="2" charset="-44"/>
                <a:hlinkClick r:id="rId3"/>
              </a:rPr>
              <a:t>https://github.com/thu-coai</a:t>
            </a:r>
            <a:r>
              <a:rPr lang="en-US" altLang="zh-CN" sz="2000" dirty="0">
                <a:latin typeface="Georgia" panose="02040502050405090303" pitchFamily="2" charset="-44"/>
                <a:ea typeface="Georgia" panose="02040502050405090303" pitchFamily="2" charset="-44"/>
                <a:sym typeface="Georgia" panose="02040502050405090303" pitchFamily="2" charset="-44"/>
                <a:hlinkClick r:id="rId3"/>
              </a:rPr>
              <a:t>/cropi</a:t>
            </a:r>
            <a:endParaRPr lang="en-US" altLang="x-none" sz="2000" dirty="0">
              <a:latin typeface="Georgia" panose="02040502050405090303" pitchFamily="2" charset="-44"/>
              <a:ea typeface="Georgia" panose="02040502050405090303" pitchFamily="2" charset="-44"/>
              <a:sym typeface="Georgia" panose="02040502050405090303" pitchFamily="2" charset="-44"/>
            </a:endParaRPr>
          </a:p>
          <a:p>
            <a:pPr algn="l" eaLnBrk="1" latinLnBrk="0" hangingPunct="1">
              <a:lnSpc>
                <a:spcPct val="90000"/>
              </a:lnSpc>
              <a:spcBef>
                <a:spcPct val="0"/>
              </a:spcBef>
              <a:buNone/>
            </a:pPr>
            <a:endParaRPr lang="zh-CN" altLang="en-US" sz="2000" dirty="0">
              <a:solidFill>
                <a:schemeClr val="tx1"/>
              </a:solidFill>
              <a:latin typeface="Georgia" panose="02040502050405090303" pitchFamily="2" charset="-44"/>
              <a:ea typeface="Georgia" panose="02040502050405090303" pitchFamily="2" charset="-44"/>
              <a:sym typeface="Georgia" panose="02040502050405090303" pitchFamily="2" charset="-44"/>
            </a:endParaRPr>
          </a:p>
          <a:p>
            <a:pPr algn="l" eaLnBrk="1" latinLnBrk="0" hangingPunct="1">
              <a:lnSpc>
                <a:spcPct val="90000"/>
              </a:lnSpc>
              <a:spcBef>
                <a:spcPct val="0"/>
              </a:spcBef>
              <a:buNone/>
            </a:pPr>
            <a:r>
              <a:rPr lang="en-US" altLang="x-none" sz="2000" dirty="0">
                <a:solidFill>
                  <a:schemeClr val="tx1"/>
                </a:solidFill>
                <a:latin typeface="Georgia" panose="02040502050405090303" pitchFamily="2" charset="-44"/>
                <a:ea typeface="Georgia" panose="02040502050405090303" pitchFamily="2" charset="-44"/>
                <a:sym typeface="Georgia" panose="02040502050405090303" pitchFamily="2" charset="-44"/>
              </a:rPr>
              <a:t>Conversational AI Group of Tsinghua University: </a:t>
            </a:r>
            <a:r>
              <a:rPr lang="en-US" altLang="x-none" sz="2000" dirty="0">
                <a:solidFill>
                  <a:schemeClr val="tx1"/>
                </a:solidFill>
                <a:latin typeface="Georgia" panose="02040502050405090303" pitchFamily="2" charset="-44"/>
                <a:ea typeface="Georgia" panose="02040502050405090303" pitchFamily="2" charset="-44"/>
                <a:sym typeface="Georgia" panose="02040502050405090303" pitchFamily="2" charset="-44"/>
                <a:hlinkClick r:id="rId4"/>
              </a:rPr>
              <a:t>http://coai.cs.tsinghua.edu.cn/</a:t>
            </a:r>
            <a:endParaRPr lang="en-US" altLang="x-none" sz="2000" dirty="0">
              <a:solidFill>
                <a:schemeClr val="tx1"/>
              </a:solidFill>
              <a:latin typeface="Georgia" panose="02040502050405090303" pitchFamily="2" charset="-44"/>
              <a:ea typeface="Georgia" panose="02040502050405090303" pitchFamily="2" charset="-44"/>
              <a:sym typeface="Georgia" panose="02040502050405090303" pitchFamily="2" charset="-44"/>
            </a:endParaRPr>
          </a:p>
          <a:p>
            <a:pPr algn="l" eaLnBrk="1" latinLnBrk="0" hangingPunct="1">
              <a:lnSpc>
                <a:spcPct val="90000"/>
              </a:lnSpc>
              <a:spcBef>
                <a:spcPct val="0"/>
              </a:spcBef>
              <a:buNone/>
            </a:pPr>
            <a:endParaRPr lang="zh-CN" altLang="en-US" sz="2000" dirty="0">
              <a:solidFill>
                <a:schemeClr val="tx1"/>
              </a:solidFill>
              <a:latin typeface="Georgia" panose="02040502050405090303" pitchFamily="2" charset="-44"/>
              <a:ea typeface="Georgia" panose="02040502050405090303" pitchFamily="2" charset="-44"/>
              <a:sym typeface="Georgia" panose="02040502050405090303" pitchFamily="2" charset="-44"/>
            </a:endParaRPr>
          </a:p>
          <a:p>
            <a:pPr algn="l" eaLnBrk="1" latinLnBrk="0" hangingPunct="1">
              <a:lnSpc>
                <a:spcPct val="90000"/>
              </a:lnSpc>
              <a:spcBef>
                <a:spcPct val="0"/>
              </a:spcBef>
              <a:buNone/>
            </a:pPr>
            <a:r>
              <a:rPr lang="en-US" altLang="x-none" sz="2000" dirty="0">
                <a:solidFill>
                  <a:schemeClr val="tx1"/>
                </a:solidFill>
                <a:latin typeface="Georgia" panose="02040502050405090303" pitchFamily="2" charset="-44"/>
                <a:ea typeface="Georgia" panose="02040502050405090303" pitchFamily="2" charset="-44"/>
                <a:sym typeface="Georgia" panose="02040502050405090303" pitchFamily="2" charset="-44"/>
              </a:rPr>
              <a:t>Acknowledgement: </a:t>
            </a:r>
            <a:r>
              <a:rPr lang="en-US" altLang="x-none" sz="2000" dirty="0" err="1">
                <a:solidFill>
                  <a:schemeClr val="tx1"/>
                </a:solidFill>
                <a:latin typeface="Georgia" panose="02040502050405090303" pitchFamily="2" charset="-44"/>
                <a:ea typeface="Georgia" panose="02040502050405090303" pitchFamily="2" charset="-44"/>
                <a:sym typeface="Georgia" panose="02040502050405090303" pitchFamily="2" charset="-44"/>
              </a:rPr>
              <a:t>CoAI</a:t>
            </a:r>
            <a:endParaRPr lang="zh-CN" altLang="en-US" sz="2000" dirty="0">
              <a:ea typeface="宋体" pitchFamily="2" charset="-122"/>
            </a:endParaRPr>
          </a:p>
        </p:txBody>
      </p:sp>
      <p:pic>
        <p:nvPicPr>
          <p:cNvPr id="3" name="图片 2">
            <a:extLst>
              <a:ext uri="{FF2B5EF4-FFF2-40B4-BE49-F238E27FC236}">
                <a16:creationId xmlns:a16="http://schemas.microsoft.com/office/drawing/2014/main" id="{1A8E3CB6-42B4-6899-8D23-8613152B13C2}"/>
              </a:ext>
            </a:extLst>
          </p:cNvPr>
          <p:cNvPicPr>
            <a:picLocks noChangeAspect="1"/>
          </p:cNvPicPr>
          <p:nvPr/>
        </p:nvPicPr>
        <p:blipFill>
          <a:blip r:embed="rId5"/>
          <a:srcRect t="21156" b="34489"/>
          <a:stretch>
            <a:fillRect/>
          </a:stretch>
        </p:blipFill>
        <p:spPr>
          <a:xfrm>
            <a:off x="8200432" y="397220"/>
            <a:ext cx="2613872" cy="2579660"/>
          </a:xfrm>
          <a:prstGeom prst="rect">
            <a:avLst/>
          </a:prstGeom>
        </p:spPr>
      </p:pic>
      <p:sp>
        <p:nvSpPr>
          <p:cNvPr id="7" name="文本框 6">
            <a:extLst>
              <a:ext uri="{FF2B5EF4-FFF2-40B4-BE49-F238E27FC236}">
                <a16:creationId xmlns:a16="http://schemas.microsoft.com/office/drawing/2014/main" id="{B7597080-D853-A3B8-22B6-8BB0CDDB5713}"/>
              </a:ext>
            </a:extLst>
          </p:cNvPr>
          <p:cNvSpPr txBox="1"/>
          <p:nvPr/>
        </p:nvSpPr>
        <p:spPr>
          <a:xfrm>
            <a:off x="8384508" y="3105658"/>
            <a:ext cx="2245720" cy="369332"/>
          </a:xfrm>
          <a:prstGeom prst="rect">
            <a:avLst/>
          </a:prstGeom>
          <a:noFill/>
        </p:spPr>
        <p:txBody>
          <a:bodyPr wrap="square" rtlCol="0">
            <a:spAutoFit/>
          </a:bodyPr>
          <a:lstStyle/>
          <a:p>
            <a:r>
              <a:rPr kumimoji="1" lang="zh-CN" altLang="en-US" b="1" dirty="0"/>
              <a:t>个人微信，欢迎交流</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TA4ZTJkZjY1ZjA0MjhmMWRmYjAwMTE2NjNjZmVkYTMifQ=="/>
</p:tagLst>
</file>

<file path=ppt/theme/theme1.xml><?xml version="1.0" encoding="utf-8"?>
<a:theme xmlns:a="http://schemas.openxmlformats.org/drawingml/2006/main" name="封面页">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内容页">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目录页">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结束页">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内容页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3213</TotalTime>
  <Words>5006</Words>
  <Application>Microsoft Macintosh PowerPoint</Application>
  <PresentationFormat>宽屏</PresentationFormat>
  <Paragraphs>293</Paragraphs>
  <Slides>23</Slides>
  <Notes>22</Notes>
  <HiddenSlides>0</HiddenSlides>
  <MMClips>0</MMClips>
  <ScaleCrop>false</ScaleCrop>
  <HeadingPairs>
    <vt:vector size="6" baseType="variant">
      <vt:variant>
        <vt:lpstr>已用的字体</vt:lpstr>
      </vt:variant>
      <vt:variant>
        <vt:i4>10</vt:i4>
      </vt:variant>
      <vt:variant>
        <vt:lpstr>主题</vt:lpstr>
      </vt:variant>
      <vt:variant>
        <vt:i4>5</vt:i4>
      </vt:variant>
      <vt:variant>
        <vt:lpstr>幻灯片标题</vt:lpstr>
      </vt:variant>
      <vt:variant>
        <vt:i4>23</vt:i4>
      </vt:variant>
    </vt:vector>
  </HeadingPairs>
  <TitlesOfParts>
    <vt:vector size="38" baseType="lpstr">
      <vt:lpstr>等线</vt:lpstr>
      <vt:lpstr>苹方-简 常规体</vt:lpstr>
      <vt:lpstr>宋体</vt:lpstr>
      <vt:lpstr>字魂105号-简雅黑</vt:lpstr>
      <vt:lpstr>Arial</vt:lpstr>
      <vt:lpstr>Cambria Math</vt:lpstr>
      <vt:lpstr>Georgia</vt:lpstr>
      <vt:lpstr>Times New Roman</vt:lpstr>
      <vt:lpstr>Wingdings</vt:lpstr>
      <vt:lpstr>Wingdings 2</vt:lpstr>
      <vt:lpstr>封面页</vt:lpstr>
      <vt:lpstr>内容页</vt:lpstr>
      <vt:lpstr>目录页</vt:lpstr>
      <vt:lpstr>结束页</vt:lpstr>
      <vt:lpstr>内容页1</vt:lpstr>
      <vt:lpstr>PowerPoint 演示文稿</vt:lpstr>
      <vt:lpstr>目录</vt:lpstr>
      <vt:lpstr>目录</vt:lpstr>
      <vt:lpstr>背景</vt:lpstr>
      <vt:lpstr>背景</vt:lpstr>
      <vt:lpstr>目录</vt:lpstr>
      <vt:lpstr>Q1: 怎样高效地选择 RL 数据？=&gt; CROPI</vt:lpstr>
      <vt:lpstr>Q1: 怎样高效地选择 RL 数据？=&gt; CROPI</vt:lpstr>
      <vt:lpstr>Q1: 怎样高效地选择 RL 数据？=&gt; CROPI</vt:lpstr>
      <vt:lpstr>Q1: 怎样高效地选择 RL 数据？=&gt; CROPI</vt:lpstr>
      <vt:lpstr>Q1: 怎样高效地选择 RL 数据？=&gt; CROPI</vt:lpstr>
      <vt:lpstr>Q1: 怎样高效地选择 RL 数据？=&gt; CROPI</vt:lpstr>
      <vt:lpstr>Q1: 怎样高效地选择 RL 数据？=&gt; CROPI</vt:lpstr>
      <vt:lpstr>Q1: 怎样高效地选择 RL 数据？=&gt; CROPI</vt:lpstr>
      <vt:lpstr>Q1: 怎样高效地选择 RL 数据？=&gt; CROPI</vt:lpstr>
      <vt:lpstr>Q1: 怎样高效地选择 RL 数据？=&gt; CROPI</vt:lpstr>
      <vt:lpstr>Q1: 怎样高效地选择 RL 数据？=&gt; CROPI</vt:lpstr>
      <vt:lpstr>Q1: 怎样高效地选择 RL 数据？=&gt; CROPI</vt:lpstr>
      <vt:lpstr>目录</vt:lpstr>
      <vt:lpstr>Q2: 怎样合成高质量 RL 数据？</vt:lpstr>
      <vt:lpstr>Q2: 怎样合成高质量 RL 数据？</vt:lpstr>
      <vt:lpstr>小结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66670</dc:creator>
  <cp:lastModifiedBy>Erler Zhu</cp:lastModifiedBy>
  <cp:revision>381</cp:revision>
  <dcterms:created xsi:type="dcterms:W3CDTF">2024-07-09T12:33:31Z</dcterms:created>
  <dcterms:modified xsi:type="dcterms:W3CDTF">2026-04-22T02:46:28Z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2052-6.5.0.8619</vt:lpwstr>
  </property>
  <property fmtid="{D5CDD505-2E9C-101B-9397-08002B2CF9AE}" pid="3" name="ICV">
    <vt:lpwstr>78ACF81E833D79B31B2E8D6606E373EB_43</vt:lpwstr>
  </property>
</Properties>
</file>